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375" r:id="rId5"/>
    <p:sldId id="371" r:id="rId6"/>
    <p:sldId id="260" r:id="rId7"/>
    <p:sldId id="261" r:id="rId8"/>
    <p:sldId id="262" r:id="rId9"/>
    <p:sldId id="263" r:id="rId10"/>
    <p:sldId id="264" r:id="rId11"/>
    <p:sldId id="362" r:id="rId12"/>
    <p:sldId id="268" r:id="rId13"/>
    <p:sldId id="284" r:id="rId14"/>
    <p:sldId id="373" r:id="rId15"/>
    <p:sldId id="340" r:id="rId16"/>
    <p:sldId id="265" r:id="rId17"/>
    <p:sldId id="351" r:id="rId18"/>
    <p:sldId id="352" r:id="rId19"/>
    <p:sldId id="344" r:id="rId20"/>
    <p:sldId id="275" r:id="rId21"/>
    <p:sldId id="345" r:id="rId22"/>
    <p:sldId id="270" r:id="rId23"/>
    <p:sldId id="347" r:id="rId24"/>
    <p:sldId id="346" r:id="rId25"/>
    <p:sldId id="367" r:id="rId26"/>
    <p:sldId id="280" r:id="rId27"/>
    <p:sldId id="281" r:id="rId28"/>
    <p:sldId id="343" r:id="rId29"/>
    <p:sldId id="283" r:id="rId30"/>
    <p:sldId id="363" r:id="rId31"/>
    <p:sldId id="286" r:id="rId32"/>
    <p:sldId id="287" r:id="rId33"/>
    <p:sldId id="288" r:id="rId34"/>
    <p:sldId id="282" r:id="rId35"/>
    <p:sldId id="356" r:id="rId36"/>
    <p:sldId id="302" r:id="rId37"/>
    <p:sldId id="289" r:id="rId38"/>
    <p:sldId id="372" r:id="rId39"/>
    <p:sldId id="335" r:id="rId40"/>
    <p:sldId id="323" r:id="rId41"/>
    <p:sldId id="327" r:id="rId42"/>
    <p:sldId id="304" r:id="rId43"/>
    <p:sldId id="306" r:id="rId44"/>
    <p:sldId id="310" r:id="rId45"/>
    <p:sldId id="330" r:id="rId46"/>
    <p:sldId id="331" r:id="rId47"/>
    <p:sldId id="359" r:id="rId48"/>
    <p:sldId id="312" r:id="rId49"/>
    <p:sldId id="365" r:id="rId50"/>
    <p:sldId id="361" r:id="rId51"/>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7655FF"/>
    <a:srgbClr val="FF77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133A09-9B27-49A2-98AA-81AF0CCD90C9}" v="302" dt="2026-04-29T09:53:54.8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0" d="100"/>
          <a:sy n="90" d="100"/>
        </p:scale>
        <p:origin x="35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al Holmes" userId="888a23e6-c843-4be3-a930-86b5704b66eb" providerId="ADAL" clId="{B072E830-8A41-4C41-B1F7-E5DF1CFCBCAD}"/>
    <pc:docChg chg="undo custSel addSld delSld modSld sldOrd">
      <pc:chgData name="Conal Holmes" userId="888a23e6-c843-4be3-a930-86b5704b66eb" providerId="ADAL" clId="{B072E830-8A41-4C41-B1F7-E5DF1CFCBCAD}" dt="2026-04-29T09:57:15.763" v="576" actId="47"/>
      <pc:docMkLst>
        <pc:docMk/>
      </pc:docMkLst>
      <pc:sldChg chg="delSp modSp mod delAnim">
        <pc:chgData name="Conal Holmes" userId="888a23e6-c843-4be3-a930-86b5704b66eb" providerId="ADAL" clId="{B072E830-8A41-4C41-B1F7-E5DF1CFCBCAD}" dt="2026-04-29T09:51:26.938" v="449" actId="5793"/>
        <pc:sldMkLst>
          <pc:docMk/>
          <pc:sldMk cId="1189615266" sldId="257"/>
        </pc:sldMkLst>
        <pc:spChg chg="mod">
          <ac:chgData name="Conal Holmes" userId="888a23e6-c843-4be3-a930-86b5704b66eb" providerId="ADAL" clId="{B072E830-8A41-4C41-B1F7-E5DF1CFCBCAD}" dt="2026-04-29T09:51:26.938" v="449" actId="5793"/>
          <ac:spMkLst>
            <pc:docMk/>
            <pc:sldMk cId="1189615266" sldId="257"/>
            <ac:spMk id="2" creationId="{EE152E52-222F-EBB9-666A-03C213258E38}"/>
          </ac:spMkLst>
        </pc:spChg>
        <pc:picChg chg="del">
          <ac:chgData name="Conal Holmes" userId="888a23e6-c843-4be3-a930-86b5704b66eb" providerId="ADAL" clId="{B072E830-8A41-4C41-B1F7-E5DF1CFCBCAD}" dt="2026-04-29T09:31:56.960" v="3" actId="478"/>
          <ac:picMkLst>
            <pc:docMk/>
            <pc:sldMk cId="1189615266" sldId="257"/>
            <ac:picMk id="6" creationId="{2C13A71C-2B4C-67E4-5539-4FC69D3E262B}"/>
          </ac:picMkLst>
        </pc:picChg>
        <pc:picChg chg="mod">
          <ac:chgData name="Conal Holmes" userId="888a23e6-c843-4be3-a930-86b5704b66eb" providerId="ADAL" clId="{B072E830-8A41-4C41-B1F7-E5DF1CFCBCAD}" dt="2026-04-29T09:32:01.340" v="5" actId="1076"/>
          <ac:picMkLst>
            <pc:docMk/>
            <pc:sldMk cId="1189615266" sldId="257"/>
            <ac:picMk id="8" creationId="{F2DAF95E-3752-F61F-2BB5-4EC519E756C2}"/>
          </ac:picMkLst>
        </pc:picChg>
        <pc:picChg chg="del">
          <ac:chgData name="Conal Holmes" userId="888a23e6-c843-4be3-a930-86b5704b66eb" providerId="ADAL" clId="{B072E830-8A41-4C41-B1F7-E5DF1CFCBCAD}" dt="2026-04-29T09:31:55.193" v="1" actId="478"/>
          <ac:picMkLst>
            <pc:docMk/>
            <pc:sldMk cId="1189615266" sldId="257"/>
            <ac:picMk id="11" creationId="{F0B56906-A171-175C-9226-0C1B2346CDD3}"/>
          </ac:picMkLst>
        </pc:picChg>
        <pc:picChg chg="del">
          <ac:chgData name="Conal Holmes" userId="888a23e6-c843-4be3-a930-86b5704b66eb" providerId="ADAL" clId="{B072E830-8A41-4C41-B1F7-E5DF1CFCBCAD}" dt="2026-04-29T09:31:56.506" v="2" actId="478"/>
          <ac:picMkLst>
            <pc:docMk/>
            <pc:sldMk cId="1189615266" sldId="257"/>
            <ac:picMk id="12" creationId="{566720B5-C2A0-E8AB-F2E1-A273B250613C}"/>
          </ac:picMkLst>
        </pc:picChg>
      </pc:sldChg>
      <pc:sldChg chg="addSp delSp modSp mod delAnim modAnim">
        <pc:chgData name="Conal Holmes" userId="888a23e6-c843-4be3-a930-86b5704b66eb" providerId="ADAL" clId="{B072E830-8A41-4C41-B1F7-E5DF1CFCBCAD}" dt="2026-04-29T09:47:02.554" v="402" actId="20577"/>
        <pc:sldMkLst>
          <pc:docMk/>
          <pc:sldMk cId="570706894" sldId="258"/>
        </pc:sldMkLst>
        <pc:spChg chg="mod">
          <ac:chgData name="Conal Holmes" userId="888a23e6-c843-4be3-a930-86b5704b66eb" providerId="ADAL" clId="{B072E830-8A41-4C41-B1F7-E5DF1CFCBCAD}" dt="2026-04-29T09:41:15.834" v="170" actId="21"/>
          <ac:spMkLst>
            <pc:docMk/>
            <pc:sldMk cId="570706894" sldId="258"/>
            <ac:spMk id="2" creationId="{EE152E52-222F-EBB9-666A-03C213258E38}"/>
          </ac:spMkLst>
        </pc:spChg>
        <pc:spChg chg="add del mod">
          <ac:chgData name="Conal Holmes" userId="888a23e6-c843-4be3-a930-86b5704b66eb" providerId="ADAL" clId="{B072E830-8A41-4C41-B1F7-E5DF1CFCBCAD}" dt="2026-04-29T09:42:57.182" v="250"/>
          <ac:spMkLst>
            <pc:docMk/>
            <pc:sldMk cId="570706894" sldId="258"/>
            <ac:spMk id="3" creationId="{ECBC76A4-D463-7CD6-0F58-444B2DE5BF35}"/>
          </ac:spMkLst>
        </pc:spChg>
        <pc:spChg chg="del">
          <ac:chgData name="Conal Holmes" userId="888a23e6-c843-4be3-a930-86b5704b66eb" providerId="ADAL" clId="{B072E830-8A41-4C41-B1F7-E5DF1CFCBCAD}" dt="2026-04-29T09:32:57.520" v="87" actId="478"/>
          <ac:spMkLst>
            <pc:docMk/>
            <pc:sldMk cId="570706894" sldId="258"/>
            <ac:spMk id="4" creationId="{1B79F4E0-3AB2-CC8F-C79D-FA5589F1F1EC}"/>
          </ac:spMkLst>
        </pc:spChg>
        <pc:spChg chg="del">
          <ac:chgData name="Conal Holmes" userId="888a23e6-c843-4be3-a930-86b5704b66eb" providerId="ADAL" clId="{B072E830-8A41-4C41-B1F7-E5DF1CFCBCAD}" dt="2026-04-29T09:32:58.465" v="88" actId="478"/>
          <ac:spMkLst>
            <pc:docMk/>
            <pc:sldMk cId="570706894" sldId="258"/>
            <ac:spMk id="5" creationId="{B463973C-983F-4CD0-9EFF-0B889631E00A}"/>
          </ac:spMkLst>
        </pc:spChg>
        <pc:spChg chg="del">
          <ac:chgData name="Conal Holmes" userId="888a23e6-c843-4be3-a930-86b5704b66eb" providerId="ADAL" clId="{B072E830-8A41-4C41-B1F7-E5DF1CFCBCAD}" dt="2026-04-29T09:32:59.615" v="89" actId="478"/>
          <ac:spMkLst>
            <pc:docMk/>
            <pc:sldMk cId="570706894" sldId="258"/>
            <ac:spMk id="6" creationId="{97219F64-6F91-06E4-2ED4-E46DBBC743FF}"/>
          </ac:spMkLst>
        </pc:spChg>
        <pc:spChg chg="del">
          <ac:chgData name="Conal Holmes" userId="888a23e6-c843-4be3-a930-86b5704b66eb" providerId="ADAL" clId="{B072E830-8A41-4C41-B1F7-E5DF1CFCBCAD}" dt="2026-04-29T09:33:02.168" v="90" actId="478"/>
          <ac:spMkLst>
            <pc:docMk/>
            <pc:sldMk cId="570706894" sldId="258"/>
            <ac:spMk id="7" creationId="{47C8AD9E-1725-04A2-0B93-841FFF677636}"/>
          </ac:spMkLst>
        </pc:spChg>
        <pc:spChg chg="del">
          <ac:chgData name="Conal Holmes" userId="888a23e6-c843-4be3-a930-86b5704b66eb" providerId="ADAL" clId="{B072E830-8A41-4C41-B1F7-E5DF1CFCBCAD}" dt="2026-04-29T09:33:03.875" v="91" actId="478"/>
          <ac:spMkLst>
            <pc:docMk/>
            <pc:sldMk cId="570706894" sldId="258"/>
            <ac:spMk id="9" creationId="{FA29DDC0-2268-1793-72B7-CB7D8F1533FA}"/>
          </ac:spMkLst>
        </pc:spChg>
        <pc:spChg chg="del">
          <ac:chgData name="Conal Holmes" userId="888a23e6-c843-4be3-a930-86b5704b66eb" providerId="ADAL" clId="{B072E830-8A41-4C41-B1F7-E5DF1CFCBCAD}" dt="2026-04-29T09:33:06.703" v="92" actId="478"/>
          <ac:spMkLst>
            <pc:docMk/>
            <pc:sldMk cId="570706894" sldId="258"/>
            <ac:spMk id="10" creationId="{168BA110-60EB-C680-C104-B356A515A6CD}"/>
          </ac:spMkLst>
        </pc:spChg>
        <pc:spChg chg="del">
          <ac:chgData name="Conal Holmes" userId="888a23e6-c843-4be3-a930-86b5704b66eb" providerId="ADAL" clId="{B072E830-8A41-4C41-B1F7-E5DF1CFCBCAD}" dt="2026-04-29T09:33:07.971" v="93" actId="478"/>
          <ac:spMkLst>
            <pc:docMk/>
            <pc:sldMk cId="570706894" sldId="258"/>
            <ac:spMk id="11" creationId="{4FB87673-F8AB-6296-DEB8-565C45E5F78E}"/>
          </ac:spMkLst>
        </pc:spChg>
        <pc:spChg chg="del">
          <ac:chgData name="Conal Holmes" userId="888a23e6-c843-4be3-a930-86b5704b66eb" providerId="ADAL" clId="{B072E830-8A41-4C41-B1F7-E5DF1CFCBCAD}" dt="2026-04-29T09:33:08.747" v="94" actId="478"/>
          <ac:spMkLst>
            <pc:docMk/>
            <pc:sldMk cId="570706894" sldId="258"/>
            <ac:spMk id="12" creationId="{CE31ECA8-3941-D6C0-EF7F-6E389CDD03FB}"/>
          </ac:spMkLst>
        </pc:spChg>
        <pc:spChg chg="del">
          <ac:chgData name="Conal Holmes" userId="888a23e6-c843-4be3-a930-86b5704b66eb" providerId="ADAL" clId="{B072E830-8A41-4C41-B1F7-E5DF1CFCBCAD}" dt="2026-04-29T09:33:10.398" v="95" actId="478"/>
          <ac:spMkLst>
            <pc:docMk/>
            <pc:sldMk cId="570706894" sldId="258"/>
            <ac:spMk id="13" creationId="{061EA6FF-072D-7245-FD7B-CECD8DF304FA}"/>
          </ac:spMkLst>
        </pc:spChg>
        <pc:spChg chg="del">
          <ac:chgData name="Conal Holmes" userId="888a23e6-c843-4be3-a930-86b5704b66eb" providerId="ADAL" clId="{B072E830-8A41-4C41-B1F7-E5DF1CFCBCAD}" dt="2026-04-29T09:33:11.804" v="96" actId="478"/>
          <ac:spMkLst>
            <pc:docMk/>
            <pc:sldMk cId="570706894" sldId="258"/>
            <ac:spMk id="14" creationId="{BA0D9D58-D1CC-2392-097E-A6A0BEA874F1}"/>
          </ac:spMkLst>
        </pc:spChg>
        <pc:spChg chg="add mod">
          <ac:chgData name="Conal Holmes" userId="888a23e6-c843-4be3-a930-86b5704b66eb" providerId="ADAL" clId="{B072E830-8A41-4C41-B1F7-E5DF1CFCBCAD}" dt="2026-04-29T09:47:02.554" v="402" actId="20577"/>
          <ac:spMkLst>
            <pc:docMk/>
            <pc:sldMk cId="570706894" sldId="258"/>
            <ac:spMk id="16" creationId="{C5D130C0-6EAC-94AD-2E87-6290B1199F27}"/>
          </ac:spMkLst>
        </pc:spChg>
        <pc:spChg chg="mod">
          <ac:chgData name="Conal Holmes" userId="888a23e6-c843-4be3-a930-86b5704b66eb" providerId="ADAL" clId="{B072E830-8A41-4C41-B1F7-E5DF1CFCBCAD}" dt="2026-04-29T09:40:24.633" v="131" actId="1076"/>
          <ac:spMkLst>
            <pc:docMk/>
            <pc:sldMk cId="570706894" sldId="258"/>
            <ac:spMk id="17" creationId="{B026F137-0230-359F-CDBC-66934D72EB5E}"/>
          </ac:spMkLst>
        </pc:spChg>
        <pc:spChg chg="add mod">
          <ac:chgData name="Conal Holmes" userId="888a23e6-c843-4be3-a930-86b5704b66eb" providerId="ADAL" clId="{B072E830-8A41-4C41-B1F7-E5DF1CFCBCAD}" dt="2026-04-29T09:43:57.700" v="253" actId="1076"/>
          <ac:spMkLst>
            <pc:docMk/>
            <pc:sldMk cId="570706894" sldId="258"/>
            <ac:spMk id="19" creationId="{75D2ABED-DA73-9C0D-C1A4-6C02AF8274F4}"/>
          </ac:spMkLst>
        </pc:spChg>
        <pc:picChg chg="mod">
          <ac:chgData name="Conal Holmes" userId="888a23e6-c843-4be3-a930-86b5704b66eb" providerId="ADAL" clId="{B072E830-8A41-4C41-B1F7-E5DF1CFCBCAD}" dt="2026-04-29T09:32:10.285" v="6" actId="14100"/>
          <ac:picMkLst>
            <pc:docMk/>
            <pc:sldMk cId="570706894" sldId="258"/>
            <ac:picMk id="8" creationId="{F2DAF95E-3752-F61F-2BB5-4EC519E756C2}"/>
          </ac:picMkLst>
        </pc:picChg>
      </pc:sldChg>
      <pc:sldChg chg="modSp mod">
        <pc:chgData name="Conal Holmes" userId="888a23e6-c843-4be3-a930-86b5704b66eb" providerId="ADAL" clId="{B072E830-8A41-4C41-B1F7-E5DF1CFCBCAD}" dt="2026-04-29T09:52:18.844" v="487" actId="20577"/>
        <pc:sldMkLst>
          <pc:docMk/>
          <pc:sldMk cId="2378008530" sldId="260"/>
        </pc:sldMkLst>
        <pc:spChg chg="mod">
          <ac:chgData name="Conal Holmes" userId="888a23e6-c843-4be3-a930-86b5704b66eb" providerId="ADAL" clId="{B072E830-8A41-4C41-B1F7-E5DF1CFCBCAD}" dt="2026-04-29T09:52:18.844" v="487" actId="20577"/>
          <ac:spMkLst>
            <pc:docMk/>
            <pc:sldMk cId="2378008530" sldId="260"/>
            <ac:spMk id="13" creationId="{F517B96A-CEF2-095B-BD66-46631B5B9593}"/>
          </ac:spMkLst>
        </pc:spChg>
      </pc:sldChg>
      <pc:sldChg chg="addSp delSp modSp mod">
        <pc:chgData name="Conal Holmes" userId="888a23e6-c843-4be3-a930-86b5704b66eb" providerId="ADAL" clId="{B072E830-8A41-4C41-B1F7-E5DF1CFCBCAD}" dt="2026-04-29T09:53:55.323" v="531" actId="478"/>
        <pc:sldMkLst>
          <pc:docMk/>
          <pc:sldMk cId="3315462965" sldId="262"/>
        </pc:sldMkLst>
        <pc:spChg chg="mod">
          <ac:chgData name="Conal Holmes" userId="888a23e6-c843-4be3-a930-86b5704b66eb" providerId="ADAL" clId="{B072E830-8A41-4C41-B1F7-E5DF1CFCBCAD}" dt="2026-04-29T09:53:49.427" v="528" actId="20577"/>
          <ac:spMkLst>
            <pc:docMk/>
            <pc:sldMk cId="3315462965" sldId="262"/>
            <ac:spMk id="23" creationId="{08E21B9D-4977-11F2-9118-11B131A8396D}"/>
          </ac:spMkLst>
        </pc:spChg>
        <pc:picChg chg="add mod">
          <ac:chgData name="Conal Holmes" userId="888a23e6-c843-4be3-a930-86b5704b66eb" providerId="ADAL" clId="{B072E830-8A41-4C41-B1F7-E5DF1CFCBCAD}" dt="2026-04-29T09:53:52.361" v="530"/>
          <ac:picMkLst>
            <pc:docMk/>
            <pc:sldMk cId="3315462965" sldId="262"/>
            <ac:picMk id="4" creationId="{9B21AD3B-BC09-9BDD-3DB7-8FD9A8044AFA}"/>
          </ac:picMkLst>
        </pc:picChg>
        <pc:picChg chg="add del">
          <ac:chgData name="Conal Holmes" userId="888a23e6-c843-4be3-a930-86b5704b66eb" providerId="ADAL" clId="{B072E830-8A41-4C41-B1F7-E5DF1CFCBCAD}" dt="2026-04-29T09:53:55.323" v="531" actId="478"/>
          <ac:picMkLst>
            <pc:docMk/>
            <pc:sldMk cId="3315462965" sldId="262"/>
            <ac:picMk id="8" creationId="{F2DAF95E-3752-F61F-2BB5-4EC519E756C2}"/>
          </ac:picMkLst>
        </pc:picChg>
      </pc:sldChg>
      <pc:sldChg chg="modSp mod">
        <pc:chgData name="Conal Holmes" userId="888a23e6-c843-4be3-a930-86b5704b66eb" providerId="ADAL" clId="{B072E830-8A41-4C41-B1F7-E5DF1CFCBCAD}" dt="2026-04-29T09:54:30.507" v="569" actId="1036"/>
        <pc:sldMkLst>
          <pc:docMk/>
          <pc:sldMk cId="3065235250" sldId="263"/>
        </pc:sldMkLst>
        <pc:spChg chg="mod">
          <ac:chgData name="Conal Holmes" userId="888a23e6-c843-4be3-a930-86b5704b66eb" providerId="ADAL" clId="{B072E830-8A41-4C41-B1F7-E5DF1CFCBCAD}" dt="2026-04-29T09:54:30.507" v="569" actId="1036"/>
          <ac:spMkLst>
            <pc:docMk/>
            <pc:sldMk cId="3065235250" sldId="263"/>
            <ac:spMk id="4" creationId="{265A7A7E-829F-0ED4-242D-416B185382FF}"/>
          </ac:spMkLst>
        </pc:spChg>
        <pc:spChg chg="mod">
          <ac:chgData name="Conal Holmes" userId="888a23e6-c843-4be3-a930-86b5704b66eb" providerId="ADAL" clId="{B072E830-8A41-4C41-B1F7-E5DF1CFCBCAD}" dt="2026-04-29T09:54:14.933" v="542" actId="20577"/>
          <ac:spMkLst>
            <pc:docMk/>
            <pc:sldMk cId="3065235250" sldId="263"/>
            <ac:spMk id="23" creationId="{08E21B9D-4977-11F2-9118-11B131A8396D}"/>
          </ac:spMkLst>
        </pc:spChg>
        <pc:grpChg chg="mod">
          <ac:chgData name="Conal Holmes" userId="888a23e6-c843-4be3-a930-86b5704b66eb" providerId="ADAL" clId="{B072E830-8A41-4C41-B1F7-E5DF1CFCBCAD}" dt="2026-04-29T09:54:22.905" v="544" actId="14100"/>
          <ac:grpSpMkLst>
            <pc:docMk/>
            <pc:sldMk cId="3065235250" sldId="263"/>
            <ac:grpSpMk id="21" creationId="{8A4A5A67-CB4F-FE1C-575C-8237662B0449}"/>
          </ac:grpSpMkLst>
        </pc:grpChg>
        <pc:picChg chg="mod">
          <ac:chgData name="Conal Holmes" userId="888a23e6-c843-4be3-a930-86b5704b66eb" providerId="ADAL" clId="{B072E830-8A41-4C41-B1F7-E5DF1CFCBCAD}" dt="2026-04-29T09:54:20.578" v="543" actId="14100"/>
          <ac:picMkLst>
            <pc:docMk/>
            <pc:sldMk cId="3065235250" sldId="263"/>
            <ac:picMk id="8" creationId="{F2DAF95E-3752-F61F-2BB5-4EC519E756C2}"/>
          </ac:picMkLst>
        </pc:picChg>
      </pc:sldChg>
      <pc:sldChg chg="delSp mod">
        <pc:chgData name="Conal Holmes" userId="888a23e6-c843-4be3-a930-86b5704b66eb" providerId="ADAL" clId="{B072E830-8A41-4C41-B1F7-E5DF1CFCBCAD}" dt="2026-04-29T09:54:43.624" v="570" actId="478"/>
        <pc:sldMkLst>
          <pc:docMk/>
          <pc:sldMk cId="2479076164" sldId="264"/>
        </pc:sldMkLst>
        <pc:spChg chg="del">
          <ac:chgData name="Conal Holmes" userId="888a23e6-c843-4be3-a930-86b5704b66eb" providerId="ADAL" clId="{B072E830-8A41-4C41-B1F7-E5DF1CFCBCAD}" dt="2026-04-29T09:54:43.624" v="570" actId="478"/>
          <ac:spMkLst>
            <pc:docMk/>
            <pc:sldMk cId="2479076164" sldId="264"/>
            <ac:spMk id="3" creationId="{F5B6A41F-A634-69C3-08EB-59DE613D7484}"/>
          </ac:spMkLst>
        </pc:spChg>
      </pc:sldChg>
      <pc:sldChg chg="ord">
        <pc:chgData name="Conal Holmes" userId="888a23e6-c843-4be3-a930-86b5704b66eb" providerId="ADAL" clId="{B072E830-8A41-4C41-B1F7-E5DF1CFCBCAD}" dt="2026-04-29T09:57:03.068" v="574"/>
        <pc:sldMkLst>
          <pc:docMk/>
          <pc:sldMk cId="2119398528" sldId="302"/>
        </pc:sldMkLst>
      </pc:sldChg>
      <pc:sldChg chg="del">
        <pc:chgData name="Conal Holmes" userId="888a23e6-c843-4be3-a930-86b5704b66eb" providerId="ADAL" clId="{B072E830-8A41-4C41-B1F7-E5DF1CFCBCAD}" dt="2026-04-29T09:51:03.031" v="428" actId="47"/>
        <pc:sldMkLst>
          <pc:docMk/>
          <pc:sldMk cId="80600540" sldId="337"/>
        </pc:sldMkLst>
      </pc:sldChg>
      <pc:sldChg chg="ord">
        <pc:chgData name="Conal Holmes" userId="888a23e6-c843-4be3-a930-86b5704b66eb" providerId="ADAL" clId="{B072E830-8A41-4C41-B1F7-E5DF1CFCBCAD}" dt="2026-04-29T09:56:55.086" v="572"/>
        <pc:sldMkLst>
          <pc:docMk/>
          <pc:sldMk cId="1009284170" sldId="356"/>
        </pc:sldMkLst>
      </pc:sldChg>
      <pc:sldChg chg="del">
        <pc:chgData name="Conal Holmes" userId="888a23e6-c843-4be3-a930-86b5704b66eb" providerId="ADAL" clId="{B072E830-8A41-4C41-B1F7-E5DF1CFCBCAD}" dt="2026-04-29T09:57:11.719" v="575" actId="47"/>
        <pc:sldMkLst>
          <pc:docMk/>
          <pc:sldMk cId="3546851420" sldId="357"/>
        </pc:sldMkLst>
      </pc:sldChg>
      <pc:sldChg chg="del">
        <pc:chgData name="Conal Holmes" userId="888a23e6-c843-4be3-a930-86b5704b66eb" providerId="ADAL" clId="{B072E830-8A41-4C41-B1F7-E5DF1CFCBCAD}" dt="2026-04-29T09:57:15.763" v="576" actId="47"/>
        <pc:sldMkLst>
          <pc:docMk/>
          <pc:sldMk cId="3526073345" sldId="358"/>
        </pc:sldMkLst>
      </pc:sldChg>
      <pc:sldChg chg="addSp delSp modSp mod">
        <pc:chgData name="Conal Holmes" userId="888a23e6-c843-4be3-a930-86b5704b66eb" providerId="ADAL" clId="{B072E830-8A41-4C41-B1F7-E5DF1CFCBCAD}" dt="2026-04-29T09:49:34.968" v="427" actId="1076"/>
        <pc:sldMkLst>
          <pc:docMk/>
          <pc:sldMk cId="2423554503" sldId="371"/>
        </pc:sldMkLst>
        <pc:spChg chg="mod">
          <ac:chgData name="Conal Holmes" userId="888a23e6-c843-4be3-a930-86b5704b66eb" providerId="ADAL" clId="{B072E830-8A41-4C41-B1F7-E5DF1CFCBCAD}" dt="2026-04-29T09:49:34.968" v="427" actId="1076"/>
          <ac:spMkLst>
            <pc:docMk/>
            <pc:sldMk cId="2423554503" sldId="371"/>
            <ac:spMk id="13" creationId="{5EF4831A-8F3C-6837-03AD-BE2231112DFE}"/>
          </ac:spMkLst>
        </pc:spChg>
        <pc:picChg chg="add mod">
          <ac:chgData name="Conal Holmes" userId="888a23e6-c843-4be3-a930-86b5704b66eb" providerId="ADAL" clId="{B072E830-8A41-4C41-B1F7-E5DF1CFCBCAD}" dt="2026-04-29T09:49:30.029" v="426"/>
          <ac:picMkLst>
            <pc:docMk/>
            <pc:sldMk cId="2423554503" sldId="371"/>
            <ac:picMk id="3" creationId="{D6FEC5F4-395D-42CD-7FF2-F4842B7567B3}"/>
          </ac:picMkLst>
        </pc:picChg>
        <pc:picChg chg="del">
          <ac:chgData name="Conal Holmes" userId="888a23e6-c843-4be3-a930-86b5704b66eb" providerId="ADAL" clId="{B072E830-8A41-4C41-B1F7-E5DF1CFCBCAD}" dt="2026-04-29T09:49:29.521" v="425" actId="478"/>
          <ac:picMkLst>
            <pc:docMk/>
            <pc:sldMk cId="2423554503" sldId="371"/>
            <ac:picMk id="8" creationId="{7D6F5C0B-116B-56A7-8D9B-6176C77105CB}"/>
          </ac:picMkLst>
        </pc:picChg>
      </pc:sldChg>
      <pc:sldChg chg="add del setBg">
        <pc:chgData name="Conal Holmes" userId="888a23e6-c843-4be3-a930-86b5704b66eb" providerId="ADAL" clId="{B072E830-8A41-4C41-B1F7-E5DF1CFCBCAD}" dt="2026-04-29T09:47:24.172" v="424" actId="47"/>
        <pc:sldMkLst>
          <pc:docMk/>
          <pc:sldMk cId="1156114176" sldId="374"/>
        </pc:sldMkLst>
      </pc:sldChg>
      <pc:sldChg chg="addSp modSp add mod modAnim">
        <pc:chgData name="Conal Holmes" userId="888a23e6-c843-4be3-a930-86b5704b66eb" providerId="ADAL" clId="{B072E830-8A41-4C41-B1F7-E5DF1CFCBCAD}" dt="2026-04-29T09:52:28.204" v="488" actId="20577"/>
        <pc:sldMkLst>
          <pc:docMk/>
          <pc:sldMk cId="918678136" sldId="375"/>
        </pc:sldMkLst>
        <pc:spChg chg="add mod">
          <ac:chgData name="Conal Holmes" userId="888a23e6-c843-4be3-a930-86b5704b66eb" providerId="ADAL" clId="{B072E830-8A41-4C41-B1F7-E5DF1CFCBCAD}" dt="2026-04-29T09:52:28.204" v="488" actId="20577"/>
          <ac:spMkLst>
            <pc:docMk/>
            <pc:sldMk cId="918678136" sldId="375"/>
            <ac:spMk id="3" creationId="{97C1456D-7E6B-BFE3-613B-596AE708C0EF}"/>
          </ac:spMkLst>
        </pc:spChg>
        <pc:spChg chg="mod">
          <ac:chgData name="Conal Holmes" userId="888a23e6-c843-4be3-a930-86b5704b66eb" providerId="ADAL" clId="{B072E830-8A41-4C41-B1F7-E5DF1CFCBCAD}" dt="2026-04-29T09:47:15.434" v="423" actId="20577"/>
          <ac:spMkLst>
            <pc:docMk/>
            <pc:sldMk cId="918678136" sldId="375"/>
            <ac:spMk id="16" creationId="{64B693DE-AD64-90B9-C1B4-0A72B0A075BC}"/>
          </ac:spMkLst>
        </pc:spChg>
        <pc:picChg chg="add mod ord">
          <ac:chgData name="Conal Holmes" userId="888a23e6-c843-4be3-a930-86b5704b66eb" providerId="ADAL" clId="{B072E830-8A41-4C41-B1F7-E5DF1CFCBCAD}" dt="2026-04-29T09:45:33.639" v="292" actId="171"/>
          <ac:picMkLst>
            <pc:docMk/>
            <pc:sldMk cId="918678136" sldId="375"/>
            <ac:picMk id="4" creationId="{FAD34ACD-4B64-F93D-3AB7-9360FF8F3B9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C692F-08E7-1A38-A749-1AADBE08FF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AAF9A98-8F43-1A12-F925-B1F89C950F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65C887A-5451-B2AF-2DF1-17ADCBB70D64}"/>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5" name="Footer Placeholder 4">
            <a:extLst>
              <a:ext uri="{FF2B5EF4-FFF2-40B4-BE49-F238E27FC236}">
                <a16:creationId xmlns:a16="http://schemas.microsoft.com/office/drawing/2014/main" id="{C2CB8D42-D9D9-D7B4-8F3B-867B6371C1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BF1090-0339-1BD5-1482-3DFD29FB3305}"/>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954044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43C6C-DA26-445A-C2C7-6B341402559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01F370-EAE2-B640-C55F-83D0E726CC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DDB444-9413-BD4C-F13A-F4076187CCFB}"/>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5" name="Footer Placeholder 4">
            <a:extLst>
              <a:ext uri="{FF2B5EF4-FFF2-40B4-BE49-F238E27FC236}">
                <a16:creationId xmlns:a16="http://schemas.microsoft.com/office/drawing/2014/main" id="{00390C58-5880-A6CF-D943-1A8D39EBFC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C2AA53-E255-F939-E7F0-4884174C715D}"/>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357048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8111A-81C1-676B-E0DF-F193D1B14F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022E947-B1A0-9868-D4D3-32F4118471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0B68508-199F-1CC8-AB03-43A8C622290C}"/>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5" name="Footer Placeholder 4">
            <a:extLst>
              <a:ext uri="{FF2B5EF4-FFF2-40B4-BE49-F238E27FC236}">
                <a16:creationId xmlns:a16="http://schemas.microsoft.com/office/drawing/2014/main" id="{54775AA8-6E96-DE1F-6C91-483FF9D7F2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9A5B5B-8CD5-4ABA-B78B-444DDE877AE1}"/>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1731105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DFA7E-ED28-FA93-CCB9-BE885E89CFE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9775FB-0DA8-B1A7-05E8-E12A1D1CFC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50F21FA-0D27-2B03-4E89-7CCB7C4393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D1AAB9A-E40A-77C2-1DF2-63C787BBAFCA}"/>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6" name="Footer Placeholder 5">
            <a:extLst>
              <a:ext uri="{FF2B5EF4-FFF2-40B4-BE49-F238E27FC236}">
                <a16:creationId xmlns:a16="http://schemas.microsoft.com/office/drawing/2014/main" id="{4BAACA6C-B7AB-861F-7457-89E353B834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A07DA9-46CB-BF09-0702-C5671A209CA4}"/>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2019647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7ADD-E269-8169-1649-09EEAB89A48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7B967A6-11DF-68EF-DF3D-2531C5C37D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CE082E-8A4F-8736-EA29-FDB7940655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6A39DA8-3F6E-94D5-F5B9-D7E1AB2631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A1BF3C-7B6B-352C-43E3-58C9521A2B3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4CE7E32-366D-3CFA-DD19-660E5BA5BAAB}"/>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8" name="Footer Placeholder 7">
            <a:extLst>
              <a:ext uri="{FF2B5EF4-FFF2-40B4-BE49-F238E27FC236}">
                <a16:creationId xmlns:a16="http://schemas.microsoft.com/office/drawing/2014/main" id="{2D8DE485-9245-8F5A-3217-A06DA79ADC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7A82195-BF31-3678-7878-AE818F38C30A}"/>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2093617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15A2-63A0-BE6E-EC2D-6565B771753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1C4E0C2-A437-2EA6-22F2-176F758E95CA}"/>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4" name="Footer Placeholder 3">
            <a:extLst>
              <a:ext uri="{FF2B5EF4-FFF2-40B4-BE49-F238E27FC236}">
                <a16:creationId xmlns:a16="http://schemas.microsoft.com/office/drawing/2014/main" id="{1A75EAD7-0A1D-5562-257B-D2B4843759B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1273342-FC21-0630-D130-FA2F4ED898FC}"/>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427338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501964-59B8-89E9-459B-B74B63B602C5}"/>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3" name="Footer Placeholder 2">
            <a:extLst>
              <a:ext uri="{FF2B5EF4-FFF2-40B4-BE49-F238E27FC236}">
                <a16:creationId xmlns:a16="http://schemas.microsoft.com/office/drawing/2014/main" id="{38025145-1B78-5E7B-BF4C-115D4EA9CA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B29FA4-FC60-283D-AFE0-83B020A51C5B}"/>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21804350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69F8B-6D51-BACB-315D-70A84C75098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733AB6A-ACD7-969E-0538-DCCBC8553E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D42784D-D9A3-DD90-3C38-DDF194412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758063-0967-CD14-D065-69F6C7AC76C5}"/>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6" name="Footer Placeholder 5">
            <a:extLst>
              <a:ext uri="{FF2B5EF4-FFF2-40B4-BE49-F238E27FC236}">
                <a16:creationId xmlns:a16="http://schemas.microsoft.com/office/drawing/2014/main" id="{E18ADD02-339E-1E32-9138-E87FC5A408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3014C6-FD43-2086-A25F-D42812D556D0}"/>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336316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347D5-A16E-85B2-8213-19A46EEBA7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3580147-5B8C-ACBD-6F46-5522B193AA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D122EBC-6BA5-7247-D080-9B52D471E5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7B9D10-2F3D-9611-614D-ED62B844B983}"/>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6" name="Footer Placeholder 5">
            <a:extLst>
              <a:ext uri="{FF2B5EF4-FFF2-40B4-BE49-F238E27FC236}">
                <a16:creationId xmlns:a16="http://schemas.microsoft.com/office/drawing/2014/main" id="{88E2C005-5D3E-7E5C-7767-299B2275A7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531C9EE-1058-27A4-F074-759C2FC07B46}"/>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1404163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1CD82-A19D-F7DE-3307-FA8B065738D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23243B6-0416-F35B-0799-1A612AB36F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18DC76-394A-9667-FCF5-61C6D368A835}"/>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5" name="Footer Placeholder 4">
            <a:extLst>
              <a:ext uri="{FF2B5EF4-FFF2-40B4-BE49-F238E27FC236}">
                <a16:creationId xmlns:a16="http://schemas.microsoft.com/office/drawing/2014/main" id="{C2753384-33D0-ED0D-7F59-6D9229AB31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EBE067-B7F8-6F05-BBA6-EF938A9B0DF1}"/>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3870375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DE6382-6BE4-6587-1C4A-95C0F31730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9A62C4-66B3-B631-6ED7-65EA797982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08D9BF-7E6A-429D-F683-92EA97DEE9FC}"/>
              </a:ext>
            </a:extLst>
          </p:cNvPr>
          <p:cNvSpPr>
            <a:spLocks noGrp="1"/>
          </p:cNvSpPr>
          <p:nvPr>
            <p:ph type="dt" sz="half" idx="10"/>
          </p:nvPr>
        </p:nvSpPr>
        <p:spPr/>
        <p:txBody>
          <a:bodyPr/>
          <a:lstStyle/>
          <a:p>
            <a:fld id="{5AA0B7D8-158C-4B6D-99FF-53512CB04373}" type="datetimeFigureOut">
              <a:rPr lang="en-GB" smtClean="0"/>
              <a:t>29/04/2026</a:t>
            </a:fld>
            <a:endParaRPr lang="en-GB"/>
          </a:p>
        </p:txBody>
      </p:sp>
      <p:sp>
        <p:nvSpPr>
          <p:cNvPr id="5" name="Footer Placeholder 4">
            <a:extLst>
              <a:ext uri="{FF2B5EF4-FFF2-40B4-BE49-F238E27FC236}">
                <a16:creationId xmlns:a16="http://schemas.microsoft.com/office/drawing/2014/main" id="{12E58451-0A0E-62C4-51BB-D0AEF49843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C085B-BBB9-C907-56BA-4452BC2B9658}"/>
              </a:ext>
            </a:extLst>
          </p:cNvPr>
          <p:cNvSpPr>
            <a:spLocks noGrp="1"/>
          </p:cNvSpPr>
          <p:nvPr>
            <p:ph type="sldNum" sz="quarter" idx="12"/>
          </p:nvPr>
        </p:nvSpPr>
        <p:spPr/>
        <p:txBody>
          <a:bodyPr/>
          <a:lstStyle/>
          <a:p>
            <a:fld id="{C146BDAC-EC54-4AD8-8B93-BE1C357BFDEB}" type="slidenum">
              <a:rPr lang="en-GB" smtClean="0"/>
              <a:t>‹#›</a:t>
            </a:fld>
            <a:endParaRPr lang="en-GB"/>
          </a:p>
        </p:txBody>
      </p:sp>
    </p:spTree>
    <p:extLst>
      <p:ext uri="{BB962C8B-B14F-4D97-AF65-F5344CB8AC3E}">
        <p14:creationId xmlns:p14="http://schemas.microsoft.com/office/powerpoint/2010/main" val="2796444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2833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E37172-7448-424B-52BD-F0BD0D2842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7CB6B45-AE6E-679B-C2B2-D1000786D8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996954-F013-E210-D600-42EA387C2C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A0B7D8-158C-4B6D-99FF-53512CB04373}" type="datetimeFigureOut">
              <a:rPr lang="en-GB" smtClean="0"/>
              <a:t>29/04/2026</a:t>
            </a:fld>
            <a:endParaRPr lang="en-GB"/>
          </a:p>
        </p:txBody>
      </p:sp>
      <p:sp>
        <p:nvSpPr>
          <p:cNvPr id="5" name="Footer Placeholder 4">
            <a:extLst>
              <a:ext uri="{FF2B5EF4-FFF2-40B4-BE49-F238E27FC236}">
                <a16:creationId xmlns:a16="http://schemas.microsoft.com/office/drawing/2014/main" id="{26C152A5-DECB-98F1-BA4E-A5757A1512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7916A4C-031D-C32E-732F-882300E307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146BDAC-EC54-4AD8-8B93-BE1C357BFDEB}" type="slidenum">
              <a:rPr lang="en-GB" smtClean="0"/>
              <a:t>‹#›</a:t>
            </a:fld>
            <a:endParaRPr lang="en-GB"/>
          </a:p>
        </p:txBody>
      </p:sp>
    </p:spTree>
    <p:extLst>
      <p:ext uri="{BB962C8B-B14F-4D97-AF65-F5344CB8AC3E}">
        <p14:creationId xmlns:p14="http://schemas.microsoft.com/office/powerpoint/2010/main" val="2970777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s://www.pngall.com/learning-png/"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opensource.com/article/21/2/advice-non-technica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sv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hyperlink" Target="https://en.wikiversity.org/wiki/File:Blue_question_mark_icon.svg" TargetMode="Externa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freepngimg.com/png/28040-red-cross-transparent" TargetMode="External"/><Relationship Id="rId3" Type="http://schemas.openxmlformats.org/officeDocument/2006/relationships/image" Target="../media/image7.sv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6.png"/><Relationship Id="rId2" Type="http://schemas.openxmlformats.org/officeDocument/2006/relationships/image" Target="../media/image5.png"/><Relationship Id="rId16" Type="http://schemas.openxmlformats.org/officeDocument/2006/relationships/hyperlink" Target="https://en.wikiversity.org/wiki/File:Blue_question_mark_icon.svg" TargetMode="Externa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17.png"/><Relationship Id="rId5" Type="http://schemas.openxmlformats.org/officeDocument/2006/relationships/image" Target="../media/image12.png"/><Relationship Id="rId15" Type="http://schemas.openxmlformats.org/officeDocument/2006/relationships/image" Target="../media/image10.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hyperlink" Target="https://freepngimg.com/png/28040-red-cross-transparent" TargetMode="External"/><Relationship Id="rId3" Type="http://schemas.openxmlformats.org/officeDocument/2006/relationships/image" Target="../media/image7.svg"/><Relationship Id="rId7"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hyperlink" Target="https://www.pngall.com/green-tick-png/" TargetMode="External"/><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hyperlink" Target="https://en.wikiversity.org/wiki/File:Blue_question_mark_icon.svg" TargetMode="Externa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6.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6.png"/><Relationship Id="rId2" Type="http://schemas.openxmlformats.org/officeDocument/2006/relationships/image" Target="../media/image7.svg"/><Relationship Id="rId1" Type="http://schemas.openxmlformats.org/officeDocument/2006/relationships/slideLayout" Target="../slideLayouts/slideLayout1.xml"/><Relationship Id="rId6" Type="http://schemas.openxmlformats.org/officeDocument/2006/relationships/hyperlink" Target="https://en.wikiversity.org/wiki/File:Blue_question_mark_icon.svg" TargetMode="External"/><Relationship Id="rId5" Type="http://schemas.openxmlformats.org/officeDocument/2006/relationships/image" Target="../media/image10.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sv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sv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2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0.jpg"/><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g"/></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1.xml"/><Relationship Id="rId5" Type="http://schemas.openxmlformats.org/officeDocument/2006/relationships/image" Target="../media/image34.jpg"/><Relationship Id="rId4" Type="http://schemas.openxmlformats.org/officeDocument/2006/relationships/image" Target="../media/image33.jpg"/></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image" Target="../media/image39.jpg"/><Relationship Id="rId5" Type="http://schemas.openxmlformats.org/officeDocument/2006/relationships/image" Target="../media/image38.jpg"/><Relationship Id="rId4" Type="http://schemas.openxmlformats.org/officeDocument/2006/relationships/image" Target="../media/image37.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0.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7.sv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sv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7.sv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42.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3.sv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7.png"/><Relationship Id="rId7" Type="http://schemas.openxmlformats.org/officeDocument/2006/relationships/image" Target="../media/image15.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hyperlink" Target="https://freepngimg.com/png/28040-red-cross-transparent" TargetMode="External"/><Relationship Id="rId5" Type="http://schemas.openxmlformats.org/officeDocument/2006/relationships/image" Target="../media/image18.png"/><Relationship Id="rId4" Type="http://schemas.openxmlformats.org/officeDocument/2006/relationships/image" Target="../media/image7.svg"/></Relationships>
</file>

<file path=ppt/slides/_rels/slide3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hyperlink" Target="http://www.primaryquiz.com/" TargetMode="External"/><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45.png"/><Relationship Id="rId7" Type="http://schemas.openxmlformats.org/officeDocument/2006/relationships/image" Target="../media/image57.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3.jpe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45.png"/></Relationships>
</file>

<file path=ppt/slides/_rels/slide43.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hyperlink" Target="http://www.primaryquiz.com/" TargetMode="External"/><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4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44.png"/><Relationship Id="rId5" Type="http://schemas.openxmlformats.org/officeDocument/2006/relationships/image" Target="../media/image46.png"/><Relationship Id="rId10" Type="http://schemas.openxmlformats.org/officeDocument/2006/relationships/hyperlink" Target="mailto:conal@primaryquiz.com" TargetMode="External"/><Relationship Id="rId4" Type="http://schemas.openxmlformats.org/officeDocument/2006/relationships/image" Target="../media/image47.png"/><Relationship Id="rId9"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mailto:conal@primaryquiz.com" TargetMode="Externa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6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5" y="165370"/>
            <a:ext cx="11877471" cy="6527261"/>
          </a:xfrm>
          <a:solidFill>
            <a:schemeClr val="bg1"/>
          </a:solidFill>
        </p:spPr>
        <p:txBody>
          <a:bodyPr anchor="ctr" anchorCtr="0">
            <a:normAutofit/>
          </a:bodyPr>
          <a:lstStyle/>
          <a:p>
            <a:br>
              <a:rPr lang="en-US" sz="4800" dirty="0"/>
            </a:br>
            <a:r>
              <a:rPr lang="en-US" sz="4800" dirty="0"/>
              <a:t>The Science </a:t>
            </a:r>
            <a:br>
              <a:rPr lang="en-US" sz="4800" dirty="0"/>
            </a:br>
            <a:r>
              <a:rPr lang="en-US" sz="4800" dirty="0"/>
              <a:t>of Successful Learning</a:t>
            </a:r>
            <a:br>
              <a:rPr lang="en-US" sz="4800" dirty="0"/>
            </a:br>
            <a:br>
              <a:rPr lang="en-US" sz="4800" dirty="0"/>
            </a:br>
            <a:br>
              <a:rPr lang="en-US" sz="4800" dirty="0"/>
            </a:br>
            <a:br>
              <a:rPr lang="en-US" sz="2800" dirty="0"/>
            </a:br>
            <a:r>
              <a:rPr lang="en-US" sz="2800" dirty="0"/>
              <a:t>Conal Holmes</a:t>
            </a:r>
            <a:br>
              <a:rPr lang="en-US" sz="2800" dirty="0"/>
            </a:br>
            <a:br>
              <a:rPr lang="en-US" sz="2800" dirty="0"/>
            </a:br>
            <a:br>
              <a:rPr lang="en-US" sz="2800" dirty="0"/>
            </a:br>
            <a:br>
              <a:rPr lang="en-US" sz="2800" dirty="0"/>
            </a:br>
            <a:r>
              <a:rPr lang="en-US" sz="2800" dirty="0"/>
              <a:t>conal@primaryquiz.com</a:t>
            </a:r>
            <a:br>
              <a:rPr lang="en-US" sz="2800" dirty="0"/>
            </a:br>
            <a:endParaRPr lang="en-GB" sz="4800" dirty="0"/>
          </a:p>
        </p:txBody>
      </p:sp>
      <p:pic>
        <p:nvPicPr>
          <p:cNvPr id="3" name="Picture 2" descr="A light bulb with a yellow background&#10;&#10;Description automatically generated">
            <a:extLst>
              <a:ext uri="{FF2B5EF4-FFF2-40B4-BE49-F238E27FC236}">
                <a16:creationId xmlns:a16="http://schemas.microsoft.com/office/drawing/2014/main" id="{DB1C1BB8-B7C7-E14E-BEB7-2CD564B07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590" y="340169"/>
            <a:ext cx="2100804" cy="2100804"/>
          </a:xfrm>
          <a:prstGeom prst="rect">
            <a:avLst/>
          </a:prstGeom>
        </p:spPr>
      </p:pic>
      <p:pic>
        <p:nvPicPr>
          <p:cNvPr id="4" name="Picture 3" descr="A person holding a map&#10;&#10;Description automatically generated">
            <a:extLst>
              <a:ext uri="{FF2B5EF4-FFF2-40B4-BE49-F238E27FC236}">
                <a16:creationId xmlns:a16="http://schemas.microsoft.com/office/drawing/2014/main" id="{FFAF2718-6EFE-04D5-CC50-C9ADD2A33C4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044066" y="567005"/>
            <a:ext cx="2422126" cy="1360117"/>
          </a:xfrm>
          <a:prstGeom prst="rect">
            <a:avLst/>
          </a:prstGeom>
        </p:spPr>
      </p:pic>
      <p:pic>
        <p:nvPicPr>
          <p:cNvPr id="5" name="Picture 4" descr="A red and white target with arrows&#10;&#10;Description automatically generated">
            <a:extLst>
              <a:ext uri="{FF2B5EF4-FFF2-40B4-BE49-F238E27FC236}">
                <a16:creationId xmlns:a16="http://schemas.microsoft.com/office/drawing/2014/main" id="{A141DF86-200B-1FF2-F7B4-BA4D0FA2F5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5952" y="4358036"/>
            <a:ext cx="1773621" cy="1945817"/>
          </a:xfrm>
          <a:prstGeom prst="rect">
            <a:avLst/>
          </a:prstGeom>
        </p:spPr>
      </p:pic>
      <p:pic>
        <p:nvPicPr>
          <p:cNvPr id="6" name="Picture 5" descr="A head with gears coming out of it&#10;&#10;Description automatically generated">
            <a:extLst>
              <a:ext uri="{FF2B5EF4-FFF2-40B4-BE49-F238E27FC236}">
                <a16:creationId xmlns:a16="http://schemas.microsoft.com/office/drawing/2014/main" id="{E5FA61A4-25C1-D879-D286-30F76A8845AC}"/>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271819" y="4435209"/>
            <a:ext cx="2324229" cy="1967487"/>
          </a:xfrm>
          <a:prstGeom prst="rect">
            <a:avLst/>
          </a:prstGeom>
        </p:spPr>
      </p:pic>
    </p:spTree>
    <p:extLst>
      <p:ext uri="{BB962C8B-B14F-4D97-AF65-F5344CB8AC3E}">
        <p14:creationId xmlns:p14="http://schemas.microsoft.com/office/powerpoint/2010/main" val="86417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5" y="165370"/>
            <a:ext cx="11877471" cy="6527261"/>
          </a:xfrm>
          <a:solidFill>
            <a:schemeClr val="bg1"/>
          </a:solidFill>
        </p:spPr>
        <p:txBody>
          <a:bodyPr anchor="t" anchorCtr="0">
            <a:normAutofit/>
          </a:bodyPr>
          <a:lstStyle/>
          <a:p>
            <a:br>
              <a:rPr lang="en-US" sz="4800" dirty="0"/>
            </a:br>
            <a:r>
              <a:rPr lang="en-US" sz="4800" dirty="0"/>
              <a:t>Seven reasons why…</a:t>
            </a:r>
            <a:br>
              <a:rPr lang="en-US" sz="4800" dirty="0"/>
            </a:br>
            <a:br>
              <a:rPr lang="en-US" sz="4800" dirty="0"/>
            </a:br>
            <a:endParaRPr lang="en-GB" sz="4800" dirty="0"/>
          </a:p>
        </p:txBody>
      </p:sp>
      <p:pic>
        <p:nvPicPr>
          <p:cNvPr id="8" name="Picture 7">
            <a:extLst>
              <a:ext uri="{FF2B5EF4-FFF2-40B4-BE49-F238E27FC236}">
                <a16:creationId xmlns:a16="http://schemas.microsoft.com/office/drawing/2014/main" id="{F2DAF95E-3752-F61F-2BB5-4EC519E756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672159" y="2077537"/>
            <a:ext cx="6341389" cy="3527396"/>
          </a:xfrm>
          <a:prstGeom prst="rect">
            <a:avLst/>
          </a:prstGeom>
        </p:spPr>
      </p:pic>
    </p:spTree>
    <p:extLst>
      <p:ext uri="{BB962C8B-B14F-4D97-AF65-F5344CB8AC3E}">
        <p14:creationId xmlns:p14="http://schemas.microsoft.com/office/powerpoint/2010/main" val="118961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5" y="165370"/>
            <a:ext cx="11877471" cy="6527261"/>
          </a:xfrm>
          <a:solidFill>
            <a:schemeClr val="bg1"/>
          </a:solidFill>
        </p:spPr>
        <p:txBody>
          <a:bodyPr anchor="t" anchorCtr="0">
            <a:noAutofit/>
          </a:bodyPr>
          <a:lstStyle/>
          <a:p>
            <a:pPr algn="l"/>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t>	</a:t>
            </a:r>
            <a:br>
              <a:rPr lang="en-GB" sz="2800" dirty="0"/>
            </a:br>
            <a:br>
              <a:rPr lang="en-US" sz="2000" dirty="0"/>
            </a:br>
            <a:endParaRPr lang="en-GB" sz="2000" dirty="0"/>
          </a:p>
        </p:txBody>
      </p:sp>
      <p:pic>
        <p:nvPicPr>
          <p:cNvPr id="8" name="Picture 7">
            <a:extLst>
              <a:ext uri="{FF2B5EF4-FFF2-40B4-BE49-F238E27FC236}">
                <a16:creationId xmlns:a16="http://schemas.microsoft.com/office/drawing/2014/main" id="{F2DAF95E-3752-F61F-2BB5-4EC519E756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3883" y="346825"/>
            <a:ext cx="1827127" cy="1016339"/>
          </a:xfrm>
          <a:prstGeom prst="rect">
            <a:avLst/>
          </a:prstGeom>
        </p:spPr>
      </p:pic>
      <p:pic>
        <p:nvPicPr>
          <p:cNvPr id="15" name="Picture 14">
            <a:extLst>
              <a:ext uri="{FF2B5EF4-FFF2-40B4-BE49-F238E27FC236}">
                <a16:creationId xmlns:a16="http://schemas.microsoft.com/office/drawing/2014/main" id="{5352C723-CB33-E84E-B34F-F0F7C94E8CFE}"/>
              </a:ext>
            </a:extLst>
          </p:cNvPr>
          <p:cNvPicPr>
            <a:picLocks noChangeAspect="1"/>
          </p:cNvPicPr>
          <p:nvPr/>
        </p:nvPicPr>
        <p:blipFill>
          <a:blip r:embed="rId3"/>
          <a:srcRect/>
          <a:stretch/>
        </p:blipFill>
        <p:spPr>
          <a:xfrm>
            <a:off x="10541000" y="6336222"/>
            <a:ext cx="1373770" cy="266511"/>
          </a:xfrm>
          <a:prstGeom prst="rect">
            <a:avLst/>
          </a:prstGeom>
        </p:spPr>
      </p:pic>
      <p:pic>
        <p:nvPicPr>
          <p:cNvPr id="18" name="Graphic 17">
            <a:extLst>
              <a:ext uri="{FF2B5EF4-FFF2-40B4-BE49-F238E27FC236}">
                <a16:creationId xmlns:a16="http://schemas.microsoft.com/office/drawing/2014/main" id="{D3300DE7-6C8F-7346-3561-62814D62F2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22649" y="371592"/>
            <a:ext cx="1111231" cy="1016338"/>
          </a:xfrm>
          <a:prstGeom prst="rect">
            <a:avLst/>
          </a:prstGeom>
        </p:spPr>
      </p:pic>
      <p:sp>
        <p:nvSpPr>
          <p:cNvPr id="17" name="TextBox 16">
            <a:extLst>
              <a:ext uri="{FF2B5EF4-FFF2-40B4-BE49-F238E27FC236}">
                <a16:creationId xmlns:a16="http://schemas.microsoft.com/office/drawing/2014/main" id="{B026F137-0230-359F-CDBC-66934D72EB5E}"/>
              </a:ext>
            </a:extLst>
          </p:cNvPr>
          <p:cNvSpPr txBox="1"/>
          <p:nvPr/>
        </p:nvSpPr>
        <p:spPr>
          <a:xfrm>
            <a:off x="2367766" y="371592"/>
            <a:ext cx="9460351" cy="1200329"/>
          </a:xfrm>
          <a:prstGeom prst="rect">
            <a:avLst/>
          </a:prstGeom>
          <a:noFill/>
        </p:spPr>
        <p:txBody>
          <a:bodyPr wrap="square" rtlCol="0">
            <a:spAutoFit/>
          </a:bodyPr>
          <a:lstStyle/>
          <a:p>
            <a:pPr defTabSz="609585"/>
            <a:r>
              <a:rPr lang="en-US" sz="2800" b="1" dirty="0">
                <a:solidFill>
                  <a:prstClr val="black"/>
                </a:solidFill>
                <a:latin typeface="Calibri" panose="020F0502020204030204"/>
              </a:rPr>
              <a:t>Have a think about the following statements. How many can you work out?</a:t>
            </a:r>
          </a:p>
          <a:p>
            <a:pPr defTabSz="609585"/>
            <a:endParaRPr lang="en-US" sz="1600" b="1" dirty="0">
              <a:solidFill>
                <a:prstClr val="black"/>
              </a:solidFill>
              <a:latin typeface="Calibri" panose="020F0502020204030204"/>
            </a:endParaRPr>
          </a:p>
        </p:txBody>
      </p:sp>
      <p:sp>
        <p:nvSpPr>
          <p:cNvPr id="16" name="TextBox 15">
            <a:extLst>
              <a:ext uri="{FF2B5EF4-FFF2-40B4-BE49-F238E27FC236}">
                <a16:creationId xmlns:a16="http://schemas.microsoft.com/office/drawing/2014/main" id="{C5D130C0-6EAC-94AD-2E87-6290B1199F27}"/>
              </a:ext>
            </a:extLst>
          </p:cNvPr>
          <p:cNvSpPr txBox="1"/>
          <p:nvPr/>
        </p:nvSpPr>
        <p:spPr>
          <a:xfrm>
            <a:off x="570501" y="1778143"/>
            <a:ext cx="10978032" cy="3785652"/>
          </a:xfrm>
          <a:prstGeom prst="rect">
            <a:avLst/>
          </a:prstGeom>
          <a:noFill/>
        </p:spPr>
        <p:txBody>
          <a:bodyPr wrap="square">
            <a:spAutoFit/>
          </a:bodyPr>
          <a:lstStyle/>
          <a:p>
            <a:r>
              <a:rPr lang="en-US" sz="2000" dirty="0"/>
              <a:t>1. A gas which is lighter than air.</a:t>
            </a:r>
            <a:endParaRPr lang="en-GB" sz="2000" dirty="0"/>
          </a:p>
          <a:p>
            <a:endParaRPr lang="en-US" sz="2000" dirty="0"/>
          </a:p>
          <a:p>
            <a:r>
              <a:rPr lang="en-US" sz="2000" dirty="0"/>
              <a:t>2. The country whose origins date back to July 4</a:t>
            </a:r>
            <a:r>
              <a:rPr lang="en-US" sz="2000" baseline="30000" dirty="0"/>
              <a:t>th</a:t>
            </a:r>
            <a:r>
              <a:rPr lang="en-US" sz="2000" dirty="0"/>
              <a:t> 1776.</a:t>
            </a:r>
            <a:endParaRPr lang="en-GB" sz="2000" dirty="0"/>
          </a:p>
          <a:p>
            <a:endParaRPr lang="en-US" sz="2000" dirty="0"/>
          </a:p>
          <a:p>
            <a:r>
              <a:rPr lang="en-US" sz="2000" dirty="0"/>
              <a:t>3. The planet which has the shortest year.</a:t>
            </a:r>
            <a:endParaRPr lang="en-GB" sz="2000" dirty="0"/>
          </a:p>
          <a:p>
            <a:endParaRPr lang="en-US" sz="2000" dirty="0"/>
          </a:p>
          <a:p>
            <a:r>
              <a:rPr lang="en-US" sz="2000" dirty="0"/>
              <a:t>4. The number of days ships were ‘quarantined’ for in 14</a:t>
            </a:r>
            <a:r>
              <a:rPr lang="en-US" sz="2000" baseline="30000" dirty="0"/>
              <a:t>th</a:t>
            </a:r>
            <a:r>
              <a:rPr lang="en-US" sz="2000" dirty="0"/>
              <a:t> century Venice because of the plague.</a:t>
            </a:r>
            <a:endParaRPr lang="en-GB" sz="2000" dirty="0"/>
          </a:p>
          <a:p>
            <a:endParaRPr lang="en-US" sz="2000" dirty="0"/>
          </a:p>
          <a:p>
            <a:r>
              <a:rPr lang="en-US" sz="2000" dirty="0"/>
              <a:t>5. The group of islands is located 300 miles off the coast of Argentina.</a:t>
            </a:r>
            <a:endParaRPr lang="en-GB" sz="2000" dirty="0"/>
          </a:p>
          <a:p>
            <a:endParaRPr lang="en-US" sz="2000" dirty="0"/>
          </a:p>
          <a:p>
            <a:r>
              <a:rPr lang="en-US" sz="2000" dirty="0"/>
              <a:t>6. The singer-song writer who grew up on a Christmas tree farm in Pennsylvania, has won four Grammy Awards  for Album of the Year and has a surname which is a type of bird. </a:t>
            </a:r>
            <a:endParaRPr lang="en-GB" sz="2000" dirty="0"/>
          </a:p>
        </p:txBody>
      </p:sp>
    </p:spTree>
    <p:extLst>
      <p:ext uri="{BB962C8B-B14F-4D97-AF65-F5344CB8AC3E}">
        <p14:creationId xmlns:p14="http://schemas.microsoft.com/office/powerpoint/2010/main" val="57070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a:extLst>
            <a:ext uri="{FF2B5EF4-FFF2-40B4-BE49-F238E27FC236}">
              <a16:creationId xmlns:a16="http://schemas.microsoft.com/office/drawing/2014/main" id="{789A431B-0BE8-2E0F-646A-B900A49120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E7561-259C-83B6-1418-EE546AD27ADB}"/>
              </a:ext>
            </a:extLst>
          </p:cNvPr>
          <p:cNvSpPr>
            <a:spLocks noGrp="1"/>
          </p:cNvSpPr>
          <p:nvPr>
            <p:ph type="ctrTitle"/>
          </p:nvPr>
        </p:nvSpPr>
        <p:spPr>
          <a:xfrm>
            <a:off x="157265" y="165370"/>
            <a:ext cx="11877471" cy="6527261"/>
          </a:xfrm>
          <a:solidFill>
            <a:schemeClr val="bg1"/>
          </a:solidFill>
        </p:spPr>
        <p:txBody>
          <a:bodyPr anchor="t" anchorCtr="0">
            <a:noAutofit/>
          </a:bodyPr>
          <a:lstStyle/>
          <a:p>
            <a:pPr algn="l"/>
            <a:br>
              <a:rPr lang="en-US" sz="2000" dirty="0"/>
            </a:br>
            <a:br>
              <a:rPr lang="en-US" sz="2000" dirty="0"/>
            </a:br>
            <a:br>
              <a:rPr lang="en-US" sz="2000" dirty="0"/>
            </a:br>
            <a:br>
              <a:rPr lang="en-US" sz="2000" dirty="0"/>
            </a:br>
            <a:br>
              <a:rPr lang="en-US" sz="2000" dirty="0"/>
            </a:br>
            <a:br>
              <a:rPr lang="en-US" sz="2000" dirty="0"/>
            </a:br>
            <a:br>
              <a:rPr lang="en-US" sz="2000" dirty="0"/>
            </a:br>
            <a:r>
              <a:rPr lang="en-US" sz="2000" dirty="0"/>
              <a:t>	</a:t>
            </a:r>
            <a:br>
              <a:rPr lang="en-GB" sz="2800" dirty="0"/>
            </a:br>
            <a:br>
              <a:rPr lang="en-US" sz="2000" dirty="0"/>
            </a:br>
            <a:endParaRPr lang="en-GB" sz="2000" dirty="0"/>
          </a:p>
        </p:txBody>
      </p:sp>
      <p:pic>
        <p:nvPicPr>
          <p:cNvPr id="8" name="Picture 7">
            <a:extLst>
              <a:ext uri="{FF2B5EF4-FFF2-40B4-BE49-F238E27FC236}">
                <a16:creationId xmlns:a16="http://schemas.microsoft.com/office/drawing/2014/main" id="{FD057469-8248-B53B-27C3-2DCCA4748CF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3883" y="346825"/>
            <a:ext cx="1827127" cy="1016339"/>
          </a:xfrm>
          <a:prstGeom prst="rect">
            <a:avLst/>
          </a:prstGeom>
        </p:spPr>
      </p:pic>
      <p:pic>
        <p:nvPicPr>
          <p:cNvPr id="15" name="Picture 14">
            <a:extLst>
              <a:ext uri="{FF2B5EF4-FFF2-40B4-BE49-F238E27FC236}">
                <a16:creationId xmlns:a16="http://schemas.microsoft.com/office/drawing/2014/main" id="{394923FD-C52B-26D1-BC9A-72FF51C3DE20}"/>
              </a:ext>
            </a:extLst>
          </p:cNvPr>
          <p:cNvPicPr>
            <a:picLocks noChangeAspect="1"/>
          </p:cNvPicPr>
          <p:nvPr/>
        </p:nvPicPr>
        <p:blipFill>
          <a:blip r:embed="rId3"/>
          <a:srcRect/>
          <a:stretch/>
        </p:blipFill>
        <p:spPr>
          <a:xfrm>
            <a:off x="10541000" y="6336222"/>
            <a:ext cx="1373770" cy="266511"/>
          </a:xfrm>
          <a:prstGeom prst="rect">
            <a:avLst/>
          </a:prstGeom>
        </p:spPr>
      </p:pic>
      <p:pic>
        <p:nvPicPr>
          <p:cNvPr id="18" name="Graphic 17">
            <a:extLst>
              <a:ext uri="{FF2B5EF4-FFF2-40B4-BE49-F238E27FC236}">
                <a16:creationId xmlns:a16="http://schemas.microsoft.com/office/drawing/2014/main" id="{24EE9599-2809-5DA0-025E-6EC60918EE2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22649" y="371592"/>
            <a:ext cx="1111231" cy="1016338"/>
          </a:xfrm>
          <a:prstGeom prst="rect">
            <a:avLst/>
          </a:prstGeom>
        </p:spPr>
      </p:pic>
      <p:sp>
        <p:nvSpPr>
          <p:cNvPr id="17" name="TextBox 16">
            <a:extLst>
              <a:ext uri="{FF2B5EF4-FFF2-40B4-BE49-F238E27FC236}">
                <a16:creationId xmlns:a16="http://schemas.microsoft.com/office/drawing/2014/main" id="{49C6ABA3-0751-5E4C-DD75-FA2AC79BCA3B}"/>
              </a:ext>
            </a:extLst>
          </p:cNvPr>
          <p:cNvSpPr txBox="1"/>
          <p:nvPr/>
        </p:nvSpPr>
        <p:spPr>
          <a:xfrm>
            <a:off x="2367766" y="371592"/>
            <a:ext cx="9460351" cy="1200329"/>
          </a:xfrm>
          <a:prstGeom prst="rect">
            <a:avLst/>
          </a:prstGeom>
          <a:noFill/>
        </p:spPr>
        <p:txBody>
          <a:bodyPr wrap="square" rtlCol="0">
            <a:spAutoFit/>
          </a:bodyPr>
          <a:lstStyle/>
          <a:p>
            <a:pPr defTabSz="609585"/>
            <a:r>
              <a:rPr lang="en-US" sz="2800" b="1" dirty="0">
                <a:solidFill>
                  <a:prstClr val="black"/>
                </a:solidFill>
                <a:latin typeface="Calibri" panose="020F0502020204030204"/>
              </a:rPr>
              <a:t>Have a think about the following statements. How many can you work out?</a:t>
            </a:r>
          </a:p>
          <a:p>
            <a:pPr defTabSz="609585"/>
            <a:endParaRPr lang="en-US" sz="1600" b="1" dirty="0">
              <a:solidFill>
                <a:prstClr val="black"/>
              </a:solidFill>
              <a:latin typeface="Calibri" panose="020F0502020204030204"/>
            </a:endParaRPr>
          </a:p>
        </p:txBody>
      </p:sp>
      <p:sp>
        <p:nvSpPr>
          <p:cNvPr id="16" name="TextBox 15">
            <a:extLst>
              <a:ext uri="{FF2B5EF4-FFF2-40B4-BE49-F238E27FC236}">
                <a16:creationId xmlns:a16="http://schemas.microsoft.com/office/drawing/2014/main" id="{64B693DE-AD64-90B9-C1B4-0A72B0A075BC}"/>
              </a:ext>
            </a:extLst>
          </p:cNvPr>
          <p:cNvSpPr txBox="1"/>
          <p:nvPr/>
        </p:nvSpPr>
        <p:spPr>
          <a:xfrm>
            <a:off x="570501" y="1778143"/>
            <a:ext cx="10978032" cy="3416320"/>
          </a:xfrm>
          <a:prstGeom prst="rect">
            <a:avLst/>
          </a:prstGeom>
          <a:noFill/>
        </p:spPr>
        <p:txBody>
          <a:bodyPr wrap="square">
            <a:spAutoFit/>
          </a:bodyPr>
          <a:lstStyle/>
          <a:p>
            <a:r>
              <a:rPr lang="en-US" dirty="0"/>
              <a:t>1. A gas which is lighter than air – HELIUM  /  HYDROGEN</a:t>
            </a:r>
            <a:endParaRPr lang="en-GB" dirty="0"/>
          </a:p>
          <a:p>
            <a:endParaRPr lang="en-US" dirty="0"/>
          </a:p>
          <a:p>
            <a:r>
              <a:rPr lang="en-US" dirty="0"/>
              <a:t>2. The country whose origins date back to July 4</a:t>
            </a:r>
            <a:r>
              <a:rPr lang="en-US" baseline="30000" dirty="0"/>
              <a:t>th</a:t>
            </a:r>
            <a:r>
              <a:rPr lang="en-US" dirty="0"/>
              <a:t> 1776.- UNITED STATES</a:t>
            </a:r>
            <a:endParaRPr lang="en-GB" dirty="0"/>
          </a:p>
          <a:p>
            <a:endParaRPr lang="en-US" dirty="0"/>
          </a:p>
          <a:p>
            <a:r>
              <a:rPr lang="en-US" dirty="0"/>
              <a:t>3. The planet which has the shortest year. - MERCURY</a:t>
            </a:r>
            <a:endParaRPr lang="en-GB" dirty="0"/>
          </a:p>
          <a:p>
            <a:endParaRPr lang="en-US" dirty="0"/>
          </a:p>
          <a:p>
            <a:r>
              <a:rPr lang="en-US" dirty="0"/>
              <a:t>4. The number of days ships were ‘quarantined’ for in 14</a:t>
            </a:r>
            <a:r>
              <a:rPr lang="en-US" baseline="30000" dirty="0"/>
              <a:t>th</a:t>
            </a:r>
            <a:r>
              <a:rPr lang="en-US" dirty="0"/>
              <a:t> century Venice because of the plague. - FORTY</a:t>
            </a:r>
            <a:endParaRPr lang="en-GB" dirty="0"/>
          </a:p>
          <a:p>
            <a:endParaRPr lang="en-US" dirty="0"/>
          </a:p>
          <a:p>
            <a:r>
              <a:rPr lang="en-US" dirty="0"/>
              <a:t>5. The group of islands is located 300 miles off the coast of Argentina. - FALKLANDS</a:t>
            </a:r>
            <a:endParaRPr lang="en-GB" dirty="0"/>
          </a:p>
          <a:p>
            <a:endParaRPr lang="en-US" dirty="0"/>
          </a:p>
          <a:p>
            <a:r>
              <a:rPr lang="en-US" dirty="0"/>
              <a:t>6. The singer-song writer who grew up on a Christmas tree farm in Pennsylvania, has won four Grammy Awards  for Album of the Year and has a surname which is a type of bird. – TAYLOR SWIFT</a:t>
            </a:r>
            <a:endParaRPr lang="en-GB" dirty="0"/>
          </a:p>
        </p:txBody>
      </p:sp>
      <p:pic>
        <p:nvPicPr>
          <p:cNvPr id="4" name="Graphic 3">
            <a:extLst>
              <a:ext uri="{FF2B5EF4-FFF2-40B4-BE49-F238E27FC236}">
                <a16:creationId xmlns:a16="http://schemas.microsoft.com/office/drawing/2014/main" id="{FAD34ACD-4B64-F93D-3AB7-9360FF8F3B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35394" y="5233419"/>
            <a:ext cx="1111231" cy="1016338"/>
          </a:xfrm>
          <a:prstGeom prst="rect">
            <a:avLst/>
          </a:prstGeom>
        </p:spPr>
      </p:pic>
      <p:sp>
        <p:nvSpPr>
          <p:cNvPr id="3" name="TextBox 2">
            <a:extLst>
              <a:ext uri="{FF2B5EF4-FFF2-40B4-BE49-F238E27FC236}">
                <a16:creationId xmlns:a16="http://schemas.microsoft.com/office/drawing/2014/main" id="{97C1456D-7E6B-BFE3-613B-596AE708C0EF}"/>
              </a:ext>
            </a:extLst>
          </p:cNvPr>
          <p:cNvSpPr txBox="1"/>
          <p:nvPr/>
        </p:nvSpPr>
        <p:spPr>
          <a:xfrm>
            <a:off x="418111" y="5510756"/>
            <a:ext cx="11410006" cy="461665"/>
          </a:xfrm>
          <a:prstGeom prst="rect">
            <a:avLst/>
          </a:prstGeom>
          <a:noFill/>
        </p:spPr>
        <p:txBody>
          <a:bodyPr wrap="square" rtlCol="0">
            <a:spAutoFit/>
          </a:bodyPr>
          <a:lstStyle/>
          <a:p>
            <a:pPr defTabSz="609585"/>
            <a:r>
              <a:rPr lang="en-US" sz="2400" b="1" dirty="0">
                <a:solidFill>
                  <a:prstClr val="black"/>
                </a:solidFill>
                <a:latin typeface="Calibri" panose="020F0502020204030204"/>
              </a:rPr>
              <a:t>1. We make informed choices based on knowledge we have already acquired.</a:t>
            </a:r>
          </a:p>
        </p:txBody>
      </p:sp>
    </p:spTree>
    <p:extLst>
      <p:ext uri="{BB962C8B-B14F-4D97-AF65-F5344CB8AC3E}">
        <p14:creationId xmlns:p14="http://schemas.microsoft.com/office/powerpoint/2010/main" val="91867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a:extLst>
            <a:ext uri="{FF2B5EF4-FFF2-40B4-BE49-F238E27FC236}">
              <a16:creationId xmlns:a16="http://schemas.microsoft.com/office/drawing/2014/main" id="{E4DCB9B5-C642-2E52-05F8-DB96FA7653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9881F1-30CF-920E-028E-2E30273F7184}"/>
              </a:ext>
            </a:extLst>
          </p:cNvPr>
          <p:cNvSpPr>
            <a:spLocks noGrp="1"/>
          </p:cNvSpPr>
          <p:nvPr>
            <p:ph type="ctrTitle"/>
          </p:nvPr>
        </p:nvSpPr>
        <p:spPr>
          <a:xfrm>
            <a:off x="157265" y="165370"/>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11" name="Graphic 10">
            <a:extLst>
              <a:ext uri="{FF2B5EF4-FFF2-40B4-BE49-F238E27FC236}">
                <a16:creationId xmlns:a16="http://schemas.microsoft.com/office/drawing/2014/main" id="{8C6EF37F-1266-2F99-0D20-16F1FAADEF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582382" y="261618"/>
            <a:ext cx="1111231" cy="1016338"/>
          </a:xfrm>
          <a:prstGeom prst="rect">
            <a:avLst/>
          </a:prstGeom>
        </p:spPr>
      </p:pic>
      <p:sp>
        <p:nvSpPr>
          <p:cNvPr id="13" name="TextBox 12">
            <a:extLst>
              <a:ext uri="{FF2B5EF4-FFF2-40B4-BE49-F238E27FC236}">
                <a16:creationId xmlns:a16="http://schemas.microsoft.com/office/drawing/2014/main" id="{5EF4831A-8F3C-6837-03AD-BE2231112DFE}"/>
              </a:ext>
            </a:extLst>
          </p:cNvPr>
          <p:cNvSpPr txBox="1"/>
          <p:nvPr/>
        </p:nvSpPr>
        <p:spPr>
          <a:xfrm>
            <a:off x="2486033" y="432016"/>
            <a:ext cx="7416801" cy="523220"/>
          </a:xfrm>
          <a:prstGeom prst="rect">
            <a:avLst/>
          </a:prstGeom>
          <a:noFill/>
        </p:spPr>
        <p:txBody>
          <a:bodyPr wrap="square" rtlCol="0">
            <a:spAutoFit/>
          </a:bodyPr>
          <a:lstStyle/>
          <a:p>
            <a:pPr defTabSz="609585"/>
            <a:r>
              <a:rPr lang="en-US" sz="2800" b="1" dirty="0">
                <a:solidFill>
                  <a:prstClr val="black"/>
                </a:solidFill>
                <a:latin typeface="Calibri" panose="020F0502020204030204"/>
              </a:rPr>
              <a:t>2. Knowledge attracts new knowledge…</a:t>
            </a:r>
          </a:p>
        </p:txBody>
      </p:sp>
      <p:sp>
        <p:nvSpPr>
          <p:cNvPr id="4" name="TextBox 3">
            <a:extLst>
              <a:ext uri="{FF2B5EF4-FFF2-40B4-BE49-F238E27FC236}">
                <a16:creationId xmlns:a16="http://schemas.microsoft.com/office/drawing/2014/main" id="{B2C81D99-42CF-CD13-372E-6FE5DBEBC89F}"/>
              </a:ext>
            </a:extLst>
          </p:cNvPr>
          <p:cNvSpPr txBox="1"/>
          <p:nvPr/>
        </p:nvSpPr>
        <p:spPr>
          <a:xfrm>
            <a:off x="2192308" y="2268321"/>
            <a:ext cx="7273425" cy="954107"/>
          </a:xfrm>
          <a:prstGeom prst="rect">
            <a:avLst/>
          </a:prstGeom>
          <a:noFill/>
        </p:spPr>
        <p:txBody>
          <a:bodyPr wrap="square" rtlCol="0">
            <a:spAutoFit/>
          </a:bodyPr>
          <a:lstStyle/>
          <a:p>
            <a:pPr algn="ctr" defTabSz="609585"/>
            <a:r>
              <a:rPr lang="en-US" sz="2800" dirty="0">
                <a:solidFill>
                  <a:prstClr val="black"/>
                </a:solidFill>
                <a:latin typeface="Calibri" panose="020F0502020204030204"/>
              </a:rPr>
              <a:t>New knowledge will stick to knowledge we already have like “mental Velcro”. </a:t>
            </a:r>
          </a:p>
        </p:txBody>
      </p:sp>
      <p:sp>
        <p:nvSpPr>
          <p:cNvPr id="5" name="TextBox 4">
            <a:extLst>
              <a:ext uri="{FF2B5EF4-FFF2-40B4-BE49-F238E27FC236}">
                <a16:creationId xmlns:a16="http://schemas.microsoft.com/office/drawing/2014/main" id="{BB32DE66-0E8E-2E2C-AA1D-9E7731D02A7D}"/>
              </a:ext>
            </a:extLst>
          </p:cNvPr>
          <p:cNvSpPr txBox="1"/>
          <p:nvPr/>
        </p:nvSpPr>
        <p:spPr>
          <a:xfrm>
            <a:off x="1766752" y="3735173"/>
            <a:ext cx="8124536" cy="954107"/>
          </a:xfrm>
          <a:prstGeom prst="rect">
            <a:avLst/>
          </a:prstGeom>
          <a:noFill/>
        </p:spPr>
        <p:txBody>
          <a:bodyPr wrap="square" rtlCol="0">
            <a:spAutoFit/>
          </a:bodyPr>
          <a:lstStyle/>
          <a:p>
            <a:pPr algn="ctr" defTabSz="609585"/>
            <a:r>
              <a:rPr lang="en-US" sz="2800" dirty="0">
                <a:solidFill>
                  <a:prstClr val="black"/>
                </a:solidFill>
                <a:latin typeface="Calibri" panose="020F0502020204030204"/>
              </a:rPr>
              <a:t>Therefore, the more knowledge we have, the easier it becomes to acquire new knowledge.</a:t>
            </a:r>
          </a:p>
        </p:txBody>
      </p:sp>
      <p:grpSp>
        <p:nvGrpSpPr>
          <p:cNvPr id="6" name="Group 5">
            <a:extLst>
              <a:ext uri="{FF2B5EF4-FFF2-40B4-BE49-F238E27FC236}">
                <a16:creationId xmlns:a16="http://schemas.microsoft.com/office/drawing/2014/main" id="{1CBEF429-BBB5-8BE1-B151-9ADFE8864240}"/>
              </a:ext>
            </a:extLst>
          </p:cNvPr>
          <p:cNvGrpSpPr/>
          <p:nvPr/>
        </p:nvGrpSpPr>
        <p:grpSpPr>
          <a:xfrm>
            <a:off x="1140268" y="5804448"/>
            <a:ext cx="10054205" cy="523220"/>
            <a:chOff x="2701216" y="4728190"/>
            <a:chExt cx="10054205" cy="523220"/>
          </a:xfrm>
        </p:grpSpPr>
        <p:pic>
          <p:nvPicPr>
            <p:cNvPr id="7" name="Picture 6" descr="A blue circle with a white question mark&#10;&#10;Description automatically generated">
              <a:extLst>
                <a:ext uri="{FF2B5EF4-FFF2-40B4-BE49-F238E27FC236}">
                  <a16:creationId xmlns:a16="http://schemas.microsoft.com/office/drawing/2014/main" id="{FDBA4AB7-F7EB-7DEC-CB9F-735FBC45660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701216" y="4791681"/>
              <a:ext cx="458174" cy="457792"/>
            </a:xfrm>
            <a:prstGeom prst="rect">
              <a:avLst/>
            </a:prstGeom>
          </p:spPr>
        </p:pic>
        <p:sp>
          <p:nvSpPr>
            <p:cNvPr id="9" name="TextBox 8">
              <a:extLst>
                <a:ext uri="{FF2B5EF4-FFF2-40B4-BE49-F238E27FC236}">
                  <a16:creationId xmlns:a16="http://schemas.microsoft.com/office/drawing/2014/main" id="{F8ECA074-4F64-5621-4A10-F5DE9D3F23DD}"/>
                </a:ext>
              </a:extLst>
            </p:cNvPr>
            <p:cNvSpPr txBox="1"/>
            <p:nvPr/>
          </p:nvSpPr>
          <p:spPr>
            <a:xfrm>
              <a:off x="3251200" y="4728190"/>
              <a:ext cx="9504221" cy="523220"/>
            </a:xfrm>
            <a:prstGeom prst="rect">
              <a:avLst/>
            </a:prstGeom>
            <a:noFill/>
          </p:spPr>
          <p:txBody>
            <a:bodyPr wrap="square" rtlCol="0">
              <a:spAutoFit/>
            </a:bodyPr>
            <a:lstStyle/>
            <a:p>
              <a:r>
                <a:rPr lang="en-US" sz="2800" b="1" dirty="0"/>
                <a:t>Which group of children will be most adversely affected?</a:t>
              </a:r>
              <a:endParaRPr lang="en-GB" sz="2800" b="1" dirty="0"/>
            </a:p>
          </p:txBody>
        </p:sp>
      </p:grpSp>
      <p:pic>
        <p:nvPicPr>
          <p:cNvPr id="10" name="Picture 9">
            <a:extLst>
              <a:ext uri="{FF2B5EF4-FFF2-40B4-BE49-F238E27FC236}">
                <a16:creationId xmlns:a16="http://schemas.microsoft.com/office/drawing/2014/main" id="{369AD165-A4C8-9F1F-327B-6EC34BA9E5D4}"/>
              </a:ext>
            </a:extLst>
          </p:cNvPr>
          <p:cNvPicPr>
            <a:picLocks noChangeAspect="1"/>
          </p:cNvPicPr>
          <p:nvPr/>
        </p:nvPicPr>
        <p:blipFill>
          <a:blip r:embed="rId5"/>
          <a:srcRect/>
          <a:stretch/>
        </p:blipFill>
        <p:spPr>
          <a:xfrm>
            <a:off x="10541000" y="6336222"/>
            <a:ext cx="1373770" cy="266511"/>
          </a:xfrm>
          <a:prstGeom prst="rect">
            <a:avLst/>
          </a:prstGeom>
        </p:spPr>
      </p:pic>
      <p:pic>
        <p:nvPicPr>
          <p:cNvPr id="3" name="Picture 2">
            <a:extLst>
              <a:ext uri="{FF2B5EF4-FFF2-40B4-BE49-F238E27FC236}">
                <a16:creationId xmlns:a16="http://schemas.microsoft.com/office/drawing/2014/main" id="{D6FEC5F4-395D-42CD-7FF2-F4842B7567B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3883" y="346825"/>
            <a:ext cx="1827127" cy="1016339"/>
          </a:xfrm>
          <a:prstGeom prst="rect">
            <a:avLst/>
          </a:prstGeom>
        </p:spPr>
      </p:pic>
    </p:spTree>
    <p:extLst>
      <p:ext uri="{BB962C8B-B14F-4D97-AF65-F5344CB8AC3E}">
        <p14:creationId xmlns:p14="http://schemas.microsoft.com/office/powerpoint/2010/main" val="242355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8" name="Picture 7">
            <a:extLst>
              <a:ext uri="{FF2B5EF4-FFF2-40B4-BE49-F238E27FC236}">
                <a16:creationId xmlns:a16="http://schemas.microsoft.com/office/drawing/2014/main" id="{F2DAF95E-3752-F61F-2BB5-4EC519E756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3883" y="346825"/>
            <a:ext cx="3429084" cy="1907427"/>
          </a:xfrm>
          <a:prstGeom prst="rect">
            <a:avLst/>
          </a:prstGeom>
        </p:spPr>
      </p:pic>
      <p:pic>
        <p:nvPicPr>
          <p:cNvPr id="11" name="Graphic 10">
            <a:extLst>
              <a:ext uri="{FF2B5EF4-FFF2-40B4-BE49-F238E27FC236}">
                <a16:creationId xmlns:a16="http://schemas.microsoft.com/office/drawing/2014/main" id="{0A4A6D32-BBD1-5E35-6442-9FF8EAB399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10515" y="278458"/>
            <a:ext cx="1111231" cy="1016338"/>
          </a:xfrm>
          <a:prstGeom prst="rect">
            <a:avLst/>
          </a:prstGeom>
        </p:spPr>
      </p:pic>
      <p:sp>
        <p:nvSpPr>
          <p:cNvPr id="12" name="TextBox 11">
            <a:extLst>
              <a:ext uri="{FF2B5EF4-FFF2-40B4-BE49-F238E27FC236}">
                <a16:creationId xmlns:a16="http://schemas.microsoft.com/office/drawing/2014/main" id="{7A97ED1C-FD41-0C67-571F-D41E2F25938F}"/>
              </a:ext>
            </a:extLst>
          </p:cNvPr>
          <p:cNvSpPr txBox="1"/>
          <p:nvPr/>
        </p:nvSpPr>
        <p:spPr>
          <a:xfrm>
            <a:off x="363883" y="2505164"/>
            <a:ext cx="6020170" cy="954107"/>
          </a:xfrm>
          <a:prstGeom prst="rect">
            <a:avLst/>
          </a:prstGeom>
          <a:noFill/>
        </p:spPr>
        <p:txBody>
          <a:bodyPr wrap="square" rtlCol="0">
            <a:spAutoFit/>
          </a:bodyPr>
          <a:lstStyle/>
          <a:p>
            <a:pPr defTabSz="609585"/>
            <a:r>
              <a:rPr lang="en-US" sz="2800" dirty="0">
                <a:solidFill>
                  <a:prstClr val="black"/>
                </a:solidFill>
                <a:latin typeface="Calibri" panose="020F0502020204030204"/>
              </a:rPr>
              <a:t>Children must have the prior knowledge necessary to learn new ideas. </a:t>
            </a:r>
            <a:endParaRPr lang="en-GB" sz="2800" dirty="0">
              <a:solidFill>
                <a:prstClr val="black"/>
              </a:solidFill>
              <a:latin typeface="Calibri" panose="020F0502020204030204"/>
            </a:endParaRPr>
          </a:p>
        </p:txBody>
      </p:sp>
      <p:sp>
        <p:nvSpPr>
          <p:cNvPr id="13" name="TextBox 12">
            <a:extLst>
              <a:ext uri="{FF2B5EF4-FFF2-40B4-BE49-F238E27FC236}">
                <a16:creationId xmlns:a16="http://schemas.microsoft.com/office/drawing/2014/main" id="{F517B96A-CEF2-095B-BD66-46631B5B9593}"/>
              </a:ext>
            </a:extLst>
          </p:cNvPr>
          <p:cNvSpPr txBox="1"/>
          <p:nvPr/>
        </p:nvSpPr>
        <p:spPr>
          <a:xfrm>
            <a:off x="4202545" y="513078"/>
            <a:ext cx="7416801" cy="523220"/>
          </a:xfrm>
          <a:prstGeom prst="rect">
            <a:avLst/>
          </a:prstGeom>
          <a:noFill/>
        </p:spPr>
        <p:txBody>
          <a:bodyPr wrap="square" rtlCol="0">
            <a:spAutoFit/>
          </a:bodyPr>
          <a:lstStyle/>
          <a:p>
            <a:pPr defTabSz="609585"/>
            <a:r>
              <a:rPr lang="en-US" sz="2800" b="1" dirty="0">
                <a:solidFill>
                  <a:prstClr val="black"/>
                </a:solidFill>
                <a:latin typeface="Calibri" panose="020F0502020204030204"/>
              </a:rPr>
              <a:t>3. Having prior knowledge helps us learn faster…</a:t>
            </a:r>
          </a:p>
        </p:txBody>
      </p:sp>
      <p:grpSp>
        <p:nvGrpSpPr>
          <p:cNvPr id="24" name="Group 23">
            <a:extLst>
              <a:ext uri="{FF2B5EF4-FFF2-40B4-BE49-F238E27FC236}">
                <a16:creationId xmlns:a16="http://schemas.microsoft.com/office/drawing/2014/main" id="{4CFCAC1D-D79F-5808-1B81-E6E32A9CB8D3}"/>
              </a:ext>
            </a:extLst>
          </p:cNvPr>
          <p:cNvGrpSpPr/>
          <p:nvPr/>
        </p:nvGrpSpPr>
        <p:grpSpPr>
          <a:xfrm>
            <a:off x="6997275" y="1270918"/>
            <a:ext cx="4535567" cy="1780623"/>
            <a:chOff x="6997275" y="1270918"/>
            <a:chExt cx="4535567" cy="1780623"/>
          </a:xfrm>
        </p:grpSpPr>
        <p:pic>
          <p:nvPicPr>
            <p:cNvPr id="7" name="Picture 6">
              <a:extLst>
                <a:ext uri="{FF2B5EF4-FFF2-40B4-BE49-F238E27FC236}">
                  <a16:creationId xmlns:a16="http://schemas.microsoft.com/office/drawing/2014/main" id="{1318A198-0071-B3E7-AA84-41E2F6CB316E}"/>
                </a:ext>
              </a:extLst>
            </p:cNvPr>
            <p:cNvPicPr>
              <a:picLocks noChangeAspect="1"/>
            </p:cNvPicPr>
            <p:nvPr/>
          </p:nvPicPr>
          <p:blipFill>
            <a:blip r:embed="rId4"/>
            <a:stretch>
              <a:fillRect/>
            </a:stretch>
          </p:blipFill>
          <p:spPr>
            <a:xfrm>
              <a:off x="10507525" y="1294796"/>
              <a:ext cx="1025317" cy="1025317"/>
            </a:xfrm>
            <a:prstGeom prst="rect">
              <a:avLst/>
            </a:prstGeom>
          </p:spPr>
        </p:pic>
        <p:grpSp>
          <p:nvGrpSpPr>
            <p:cNvPr id="23" name="Group 22">
              <a:extLst>
                <a:ext uri="{FF2B5EF4-FFF2-40B4-BE49-F238E27FC236}">
                  <a16:creationId xmlns:a16="http://schemas.microsoft.com/office/drawing/2014/main" id="{286D4F2B-E530-6B87-7DF3-60E42F3E15EF}"/>
                </a:ext>
              </a:extLst>
            </p:cNvPr>
            <p:cNvGrpSpPr/>
            <p:nvPr/>
          </p:nvGrpSpPr>
          <p:grpSpPr>
            <a:xfrm>
              <a:off x="6997275" y="1270918"/>
              <a:ext cx="3664407" cy="1780623"/>
              <a:chOff x="6997275" y="1270918"/>
              <a:chExt cx="3664407" cy="1780623"/>
            </a:xfrm>
          </p:grpSpPr>
          <p:pic>
            <p:nvPicPr>
              <p:cNvPr id="6" name="Picture 5">
                <a:extLst>
                  <a:ext uri="{FF2B5EF4-FFF2-40B4-BE49-F238E27FC236}">
                    <a16:creationId xmlns:a16="http://schemas.microsoft.com/office/drawing/2014/main" id="{6E7F573C-5A82-7AEC-FB95-F4E89C4E728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9219523" y="1384007"/>
                <a:ext cx="1442159" cy="917213"/>
              </a:xfrm>
              <a:prstGeom prst="rect">
                <a:avLst/>
              </a:prstGeom>
            </p:spPr>
          </p:pic>
          <p:grpSp>
            <p:nvGrpSpPr>
              <p:cNvPr id="22" name="Group 21">
                <a:extLst>
                  <a:ext uri="{FF2B5EF4-FFF2-40B4-BE49-F238E27FC236}">
                    <a16:creationId xmlns:a16="http://schemas.microsoft.com/office/drawing/2014/main" id="{74C3DA57-A785-E187-B8EA-B3E885F27A18}"/>
                  </a:ext>
                </a:extLst>
              </p:cNvPr>
              <p:cNvGrpSpPr/>
              <p:nvPr/>
            </p:nvGrpSpPr>
            <p:grpSpPr>
              <a:xfrm>
                <a:off x="6997275" y="1270918"/>
                <a:ext cx="2222248" cy="1780623"/>
                <a:chOff x="6997275" y="1270918"/>
                <a:chExt cx="2222248" cy="1780623"/>
              </a:xfrm>
            </p:grpSpPr>
            <p:grpSp>
              <p:nvGrpSpPr>
                <p:cNvPr id="21" name="Group 20">
                  <a:extLst>
                    <a:ext uri="{FF2B5EF4-FFF2-40B4-BE49-F238E27FC236}">
                      <a16:creationId xmlns:a16="http://schemas.microsoft.com/office/drawing/2014/main" id="{5B563950-DF3C-0FE8-B21F-2556336790CE}"/>
                    </a:ext>
                  </a:extLst>
                </p:cNvPr>
                <p:cNvGrpSpPr/>
                <p:nvPr/>
              </p:nvGrpSpPr>
              <p:grpSpPr>
                <a:xfrm>
                  <a:off x="6997275" y="1270918"/>
                  <a:ext cx="2222248" cy="1780623"/>
                  <a:chOff x="6997275" y="1270918"/>
                  <a:chExt cx="2222248" cy="1780623"/>
                </a:xfrm>
              </p:grpSpPr>
              <p:pic>
                <p:nvPicPr>
                  <p:cNvPr id="4" name="Picture 3">
                    <a:extLst>
                      <a:ext uri="{FF2B5EF4-FFF2-40B4-BE49-F238E27FC236}">
                        <a16:creationId xmlns:a16="http://schemas.microsoft.com/office/drawing/2014/main" id="{194470CB-AD1E-3F82-C859-95999009D437}"/>
                      </a:ext>
                    </a:extLst>
                  </p:cNvPr>
                  <p:cNvPicPr>
                    <a:picLocks noChangeAspect="1"/>
                  </p:cNvPicPr>
                  <p:nvPr/>
                </p:nvPicPr>
                <p:blipFill>
                  <a:blip r:embed="rId7"/>
                  <a:stretch>
                    <a:fillRect/>
                  </a:stretch>
                </p:blipFill>
                <p:spPr>
                  <a:xfrm>
                    <a:off x="6997275" y="1270918"/>
                    <a:ext cx="1085745" cy="1780623"/>
                  </a:xfrm>
                  <a:prstGeom prst="rect">
                    <a:avLst/>
                  </a:prstGeom>
                </p:spPr>
              </p:pic>
              <p:pic>
                <p:nvPicPr>
                  <p:cNvPr id="5" name="Picture 4">
                    <a:extLst>
                      <a:ext uri="{FF2B5EF4-FFF2-40B4-BE49-F238E27FC236}">
                        <a16:creationId xmlns:a16="http://schemas.microsoft.com/office/drawing/2014/main" id="{9D2D28D7-8CEA-E9EF-B108-E786641F101D}"/>
                      </a:ext>
                    </a:extLst>
                  </p:cNvPr>
                  <p:cNvPicPr>
                    <a:picLocks noChangeAspect="1"/>
                  </p:cNvPicPr>
                  <p:nvPr/>
                </p:nvPicPr>
                <p:blipFill>
                  <a:blip r:embed="rId8"/>
                  <a:stretch>
                    <a:fillRect/>
                  </a:stretch>
                </p:blipFill>
                <p:spPr>
                  <a:xfrm>
                    <a:off x="8348363" y="1337039"/>
                    <a:ext cx="871160" cy="917213"/>
                  </a:xfrm>
                  <a:prstGeom prst="rect">
                    <a:avLst/>
                  </a:prstGeom>
                </p:spPr>
              </p:pic>
            </p:grpSp>
            <p:pic>
              <p:nvPicPr>
                <p:cNvPr id="9" name="Picture 8">
                  <a:extLst>
                    <a:ext uri="{FF2B5EF4-FFF2-40B4-BE49-F238E27FC236}">
                      <a16:creationId xmlns:a16="http://schemas.microsoft.com/office/drawing/2014/main" id="{65F40DC3-179A-B894-7BE6-06131DB0F730}"/>
                    </a:ext>
                  </a:extLst>
                </p:cNvPr>
                <p:cNvPicPr>
                  <a:picLocks noChangeAspect="1"/>
                </p:cNvPicPr>
                <p:nvPr/>
              </p:nvPicPr>
              <p:blipFill>
                <a:blip r:embed="rId9"/>
                <a:stretch>
                  <a:fillRect/>
                </a:stretch>
              </p:blipFill>
              <p:spPr>
                <a:xfrm>
                  <a:off x="8573453" y="2408676"/>
                  <a:ext cx="298730" cy="292633"/>
                </a:xfrm>
                <a:prstGeom prst="rect">
                  <a:avLst/>
                </a:prstGeom>
              </p:spPr>
            </p:pic>
          </p:grpSp>
          <p:pic>
            <p:nvPicPr>
              <p:cNvPr id="10" name="Picture 9">
                <a:extLst>
                  <a:ext uri="{FF2B5EF4-FFF2-40B4-BE49-F238E27FC236}">
                    <a16:creationId xmlns:a16="http://schemas.microsoft.com/office/drawing/2014/main" id="{A84EC78D-EDBD-1722-CD22-F33CDC2FDAB8}"/>
                  </a:ext>
                </a:extLst>
              </p:cNvPr>
              <p:cNvPicPr>
                <a:picLocks noChangeAspect="1"/>
              </p:cNvPicPr>
              <p:nvPr/>
            </p:nvPicPr>
            <p:blipFill>
              <a:blip r:embed="rId10"/>
              <a:stretch>
                <a:fillRect/>
              </a:stretch>
            </p:blipFill>
            <p:spPr>
              <a:xfrm>
                <a:off x="9759003" y="2408676"/>
                <a:ext cx="298730" cy="292633"/>
              </a:xfrm>
              <a:prstGeom prst="rect">
                <a:avLst/>
              </a:prstGeom>
            </p:spPr>
          </p:pic>
        </p:grpSp>
        <p:pic>
          <p:nvPicPr>
            <p:cNvPr id="14" name="Picture 13">
              <a:extLst>
                <a:ext uri="{FF2B5EF4-FFF2-40B4-BE49-F238E27FC236}">
                  <a16:creationId xmlns:a16="http://schemas.microsoft.com/office/drawing/2014/main" id="{4E62231A-6250-48BF-01B3-5D471A02B772}"/>
                </a:ext>
              </a:extLst>
            </p:cNvPr>
            <p:cNvPicPr>
              <a:picLocks noChangeAspect="1"/>
            </p:cNvPicPr>
            <p:nvPr/>
          </p:nvPicPr>
          <p:blipFill>
            <a:blip r:embed="rId10"/>
            <a:stretch>
              <a:fillRect/>
            </a:stretch>
          </p:blipFill>
          <p:spPr>
            <a:xfrm>
              <a:off x="10944553" y="2408676"/>
              <a:ext cx="298730" cy="292633"/>
            </a:xfrm>
            <a:prstGeom prst="rect">
              <a:avLst/>
            </a:prstGeom>
          </p:spPr>
        </p:pic>
      </p:grpSp>
      <p:grpSp>
        <p:nvGrpSpPr>
          <p:cNvPr id="27" name="Group 26">
            <a:extLst>
              <a:ext uri="{FF2B5EF4-FFF2-40B4-BE49-F238E27FC236}">
                <a16:creationId xmlns:a16="http://schemas.microsoft.com/office/drawing/2014/main" id="{66F2AE1C-51D0-1AA4-1E9B-968545E6603E}"/>
              </a:ext>
            </a:extLst>
          </p:cNvPr>
          <p:cNvGrpSpPr/>
          <p:nvPr/>
        </p:nvGrpSpPr>
        <p:grpSpPr>
          <a:xfrm>
            <a:off x="6389848" y="3293793"/>
            <a:ext cx="5142994" cy="2267074"/>
            <a:chOff x="6389848" y="3690956"/>
            <a:chExt cx="5142994" cy="2267074"/>
          </a:xfrm>
        </p:grpSpPr>
        <p:pic>
          <p:nvPicPr>
            <p:cNvPr id="17" name="Picture 16">
              <a:extLst>
                <a:ext uri="{FF2B5EF4-FFF2-40B4-BE49-F238E27FC236}">
                  <a16:creationId xmlns:a16="http://schemas.microsoft.com/office/drawing/2014/main" id="{2B64EFF6-3534-6B5C-BB44-9DE2F506D178}"/>
                </a:ext>
              </a:extLst>
            </p:cNvPr>
            <p:cNvPicPr>
              <a:picLocks noChangeAspect="1"/>
            </p:cNvPicPr>
            <p:nvPr/>
          </p:nvPicPr>
          <p:blipFill>
            <a:blip r:embed="rId4"/>
            <a:stretch>
              <a:fillRect/>
            </a:stretch>
          </p:blipFill>
          <p:spPr>
            <a:xfrm>
              <a:off x="10507525" y="3934928"/>
              <a:ext cx="1025317" cy="1025317"/>
            </a:xfrm>
            <a:prstGeom prst="rect">
              <a:avLst/>
            </a:prstGeom>
          </p:spPr>
        </p:pic>
        <p:grpSp>
          <p:nvGrpSpPr>
            <p:cNvPr id="26" name="Group 25">
              <a:extLst>
                <a:ext uri="{FF2B5EF4-FFF2-40B4-BE49-F238E27FC236}">
                  <a16:creationId xmlns:a16="http://schemas.microsoft.com/office/drawing/2014/main" id="{1C81E3CB-73F1-F93E-22F7-83E24B1EFC71}"/>
                </a:ext>
              </a:extLst>
            </p:cNvPr>
            <p:cNvGrpSpPr/>
            <p:nvPr/>
          </p:nvGrpSpPr>
          <p:grpSpPr>
            <a:xfrm>
              <a:off x="6389848" y="3690956"/>
              <a:ext cx="4271834" cy="2267074"/>
              <a:chOff x="6389848" y="3690956"/>
              <a:chExt cx="4271834" cy="2267074"/>
            </a:xfrm>
          </p:grpSpPr>
          <p:pic>
            <p:nvPicPr>
              <p:cNvPr id="16" name="Picture 15">
                <a:extLst>
                  <a:ext uri="{FF2B5EF4-FFF2-40B4-BE49-F238E27FC236}">
                    <a16:creationId xmlns:a16="http://schemas.microsoft.com/office/drawing/2014/main" id="{3242655E-6CC8-128C-C0BC-2B3EC3D73744}"/>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Lst>
              </a:blip>
              <a:stretch>
                <a:fillRect/>
              </a:stretch>
            </p:blipFill>
            <p:spPr>
              <a:xfrm>
                <a:off x="9219523" y="4024139"/>
                <a:ext cx="1442159" cy="917213"/>
              </a:xfrm>
              <a:prstGeom prst="rect">
                <a:avLst/>
              </a:prstGeom>
            </p:spPr>
          </p:pic>
          <p:grpSp>
            <p:nvGrpSpPr>
              <p:cNvPr id="25" name="Group 24">
                <a:extLst>
                  <a:ext uri="{FF2B5EF4-FFF2-40B4-BE49-F238E27FC236}">
                    <a16:creationId xmlns:a16="http://schemas.microsoft.com/office/drawing/2014/main" id="{6A390A67-0CB9-C36D-A779-D7BAAB8941BC}"/>
                  </a:ext>
                </a:extLst>
              </p:cNvPr>
              <p:cNvGrpSpPr/>
              <p:nvPr/>
            </p:nvGrpSpPr>
            <p:grpSpPr>
              <a:xfrm>
                <a:off x="6389848" y="3690956"/>
                <a:ext cx="2829675" cy="2267074"/>
                <a:chOff x="6389848" y="3690956"/>
                <a:chExt cx="2829675" cy="2267074"/>
              </a:xfrm>
            </p:grpSpPr>
            <p:pic>
              <p:nvPicPr>
                <p:cNvPr id="3" name="Picture 2">
                  <a:extLst>
                    <a:ext uri="{FF2B5EF4-FFF2-40B4-BE49-F238E27FC236}">
                      <a16:creationId xmlns:a16="http://schemas.microsoft.com/office/drawing/2014/main" id="{E52EE202-9C9E-4FFE-C6EA-BBCCAF58046B}"/>
                    </a:ext>
                  </a:extLst>
                </p:cNvPr>
                <p:cNvPicPr>
                  <a:picLocks noChangeAspect="1"/>
                </p:cNvPicPr>
                <p:nvPr/>
              </p:nvPicPr>
              <p:blipFill>
                <a:blip r:embed="rId11"/>
                <a:stretch>
                  <a:fillRect/>
                </a:stretch>
              </p:blipFill>
              <p:spPr>
                <a:xfrm>
                  <a:off x="6389848" y="3690956"/>
                  <a:ext cx="2267074" cy="2267074"/>
                </a:xfrm>
                <a:prstGeom prst="rect">
                  <a:avLst/>
                </a:prstGeom>
              </p:spPr>
            </p:pic>
            <p:pic>
              <p:nvPicPr>
                <p:cNvPr id="15" name="Picture 14">
                  <a:extLst>
                    <a:ext uri="{FF2B5EF4-FFF2-40B4-BE49-F238E27FC236}">
                      <a16:creationId xmlns:a16="http://schemas.microsoft.com/office/drawing/2014/main" id="{D740CDE4-F445-A05D-2A20-CF130F99E797}"/>
                    </a:ext>
                  </a:extLst>
                </p:cNvPr>
                <p:cNvPicPr>
                  <a:picLocks noChangeAspect="1"/>
                </p:cNvPicPr>
                <p:nvPr/>
              </p:nvPicPr>
              <p:blipFill>
                <a:blip r:embed="rId8"/>
                <a:stretch>
                  <a:fillRect/>
                </a:stretch>
              </p:blipFill>
              <p:spPr>
                <a:xfrm>
                  <a:off x="8348363" y="3977171"/>
                  <a:ext cx="871160" cy="917213"/>
                </a:xfrm>
                <a:prstGeom prst="rect">
                  <a:avLst/>
                </a:prstGeom>
              </p:spPr>
            </p:pic>
            <p:pic>
              <p:nvPicPr>
                <p:cNvPr id="18" name="Picture 17" descr="A red x on a black background&#10;&#10;Description automatically generated">
                  <a:extLst>
                    <a:ext uri="{FF2B5EF4-FFF2-40B4-BE49-F238E27FC236}">
                      <a16:creationId xmlns:a16="http://schemas.microsoft.com/office/drawing/2014/main" id="{23D13BD2-65C5-DC69-6882-998883542519}"/>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8536577" y="5143766"/>
                  <a:ext cx="557095" cy="557095"/>
                </a:xfrm>
                <a:prstGeom prst="rect">
                  <a:avLst/>
                </a:prstGeom>
              </p:spPr>
            </p:pic>
          </p:grpSp>
          <p:pic>
            <p:nvPicPr>
              <p:cNvPr id="19" name="Picture 18" descr="A red x on a black background&#10;&#10;Description automatically generated">
                <a:extLst>
                  <a:ext uri="{FF2B5EF4-FFF2-40B4-BE49-F238E27FC236}">
                    <a16:creationId xmlns:a16="http://schemas.microsoft.com/office/drawing/2014/main" id="{0E61A306-957C-F406-6CFB-B2F004FB4B46}"/>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9700498" y="5143766"/>
                <a:ext cx="557095" cy="557095"/>
              </a:xfrm>
              <a:prstGeom prst="rect">
                <a:avLst/>
              </a:prstGeom>
            </p:spPr>
          </p:pic>
        </p:grpSp>
        <p:pic>
          <p:nvPicPr>
            <p:cNvPr id="20" name="Picture 19" descr="A red x on a black background&#10;&#10;Description automatically generated">
              <a:extLst>
                <a:ext uri="{FF2B5EF4-FFF2-40B4-BE49-F238E27FC236}">
                  <a16:creationId xmlns:a16="http://schemas.microsoft.com/office/drawing/2014/main" id="{71F25597-EE85-0E6B-F782-60209F9CAC10}"/>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10864418" y="5143766"/>
              <a:ext cx="557095" cy="557095"/>
            </a:xfrm>
            <a:prstGeom prst="rect">
              <a:avLst/>
            </a:prstGeom>
          </p:spPr>
        </p:pic>
      </p:grpSp>
      <p:sp>
        <p:nvSpPr>
          <p:cNvPr id="30" name="TextBox 29">
            <a:extLst>
              <a:ext uri="{FF2B5EF4-FFF2-40B4-BE49-F238E27FC236}">
                <a16:creationId xmlns:a16="http://schemas.microsoft.com/office/drawing/2014/main" id="{A2E639BD-71C7-7DC0-14BC-27B9EF2ABC79}"/>
              </a:ext>
            </a:extLst>
          </p:cNvPr>
          <p:cNvSpPr txBox="1"/>
          <p:nvPr/>
        </p:nvSpPr>
        <p:spPr>
          <a:xfrm>
            <a:off x="387492" y="3630987"/>
            <a:ext cx="6110268" cy="1384995"/>
          </a:xfrm>
          <a:prstGeom prst="rect">
            <a:avLst/>
          </a:prstGeom>
          <a:noFill/>
        </p:spPr>
        <p:txBody>
          <a:bodyPr wrap="square" rtlCol="0">
            <a:spAutoFit/>
          </a:bodyPr>
          <a:lstStyle/>
          <a:p>
            <a:pPr defTabSz="609585"/>
            <a:r>
              <a:rPr lang="en-US" sz="2800" dirty="0">
                <a:solidFill>
                  <a:prstClr val="black"/>
                </a:solidFill>
                <a:latin typeface="Calibri" panose="020F0502020204030204"/>
              </a:rPr>
              <a:t>A child with more prior knowledge will acquire new knowledge more rapidly than a child with less. </a:t>
            </a:r>
            <a:endParaRPr lang="en-GB" sz="2800" dirty="0">
              <a:solidFill>
                <a:prstClr val="black"/>
              </a:solidFill>
              <a:latin typeface="Calibri" panose="020F0502020204030204"/>
            </a:endParaRPr>
          </a:p>
        </p:txBody>
      </p:sp>
      <p:grpSp>
        <p:nvGrpSpPr>
          <p:cNvPr id="35" name="Group 34">
            <a:extLst>
              <a:ext uri="{FF2B5EF4-FFF2-40B4-BE49-F238E27FC236}">
                <a16:creationId xmlns:a16="http://schemas.microsoft.com/office/drawing/2014/main" id="{754620BE-D25E-D415-B06E-B920156CB403}"/>
              </a:ext>
            </a:extLst>
          </p:cNvPr>
          <p:cNvGrpSpPr/>
          <p:nvPr/>
        </p:nvGrpSpPr>
        <p:grpSpPr>
          <a:xfrm>
            <a:off x="490224" y="5247256"/>
            <a:ext cx="8548632" cy="1075593"/>
            <a:chOff x="490224" y="5247256"/>
            <a:chExt cx="8548632" cy="1075593"/>
          </a:xfrm>
        </p:grpSpPr>
        <p:grpSp>
          <p:nvGrpSpPr>
            <p:cNvPr id="33" name="Group 32">
              <a:extLst>
                <a:ext uri="{FF2B5EF4-FFF2-40B4-BE49-F238E27FC236}">
                  <a16:creationId xmlns:a16="http://schemas.microsoft.com/office/drawing/2014/main" id="{5DE1ED02-3D2D-6871-36C1-838CBAFBFB55}"/>
                </a:ext>
              </a:extLst>
            </p:cNvPr>
            <p:cNvGrpSpPr/>
            <p:nvPr/>
          </p:nvGrpSpPr>
          <p:grpSpPr>
            <a:xfrm>
              <a:off x="490224" y="5247256"/>
              <a:ext cx="8548632" cy="1075593"/>
              <a:chOff x="490224" y="5247256"/>
              <a:chExt cx="8548632" cy="1075593"/>
            </a:xfrm>
          </p:grpSpPr>
          <p:pic>
            <p:nvPicPr>
              <p:cNvPr id="31" name="Picture 30">
                <a:extLst>
                  <a:ext uri="{FF2B5EF4-FFF2-40B4-BE49-F238E27FC236}">
                    <a16:creationId xmlns:a16="http://schemas.microsoft.com/office/drawing/2014/main" id="{DE57B9FD-DA62-04B9-AEFB-406E520FB33D}"/>
                  </a:ext>
                </a:extLst>
              </p:cNvPr>
              <p:cNvPicPr>
                <a:picLocks noChangeAspect="1"/>
              </p:cNvPicPr>
              <p:nvPr/>
            </p:nvPicPr>
            <p:blipFill>
              <a:blip r:embed="rId14"/>
              <a:stretch>
                <a:fillRect/>
              </a:stretch>
            </p:blipFill>
            <p:spPr>
              <a:xfrm>
                <a:off x="490224" y="5247256"/>
                <a:ext cx="1855555" cy="1075593"/>
              </a:xfrm>
              <a:prstGeom prst="rect">
                <a:avLst/>
              </a:prstGeom>
            </p:spPr>
          </p:pic>
          <p:sp>
            <p:nvSpPr>
              <p:cNvPr id="32" name="TextBox 31">
                <a:extLst>
                  <a:ext uri="{FF2B5EF4-FFF2-40B4-BE49-F238E27FC236}">
                    <a16:creationId xmlns:a16="http://schemas.microsoft.com/office/drawing/2014/main" id="{44FFA7DB-35CD-8853-C8C9-1146A59B79D4}"/>
                  </a:ext>
                </a:extLst>
              </p:cNvPr>
              <p:cNvSpPr txBox="1"/>
              <p:nvPr/>
            </p:nvSpPr>
            <p:spPr>
              <a:xfrm>
                <a:off x="3039318" y="5752338"/>
                <a:ext cx="5999538" cy="523220"/>
              </a:xfrm>
              <a:prstGeom prst="rect">
                <a:avLst/>
              </a:prstGeom>
              <a:noFill/>
            </p:spPr>
            <p:txBody>
              <a:bodyPr wrap="square" rtlCol="0">
                <a:spAutoFit/>
              </a:bodyPr>
              <a:lstStyle/>
              <a:p>
                <a:pPr defTabSz="609585"/>
                <a:r>
                  <a:rPr lang="en-US" sz="2800" dirty="0">
                    <a:solidFill>
                      <a:prstClr val="black"/>
                    </a:solidFill>
                    <a:latin typeface="Calibri" panose="020F0502020204030204"/>
                  </a:rPr>
                  <a:t>What will happen to our learning gap?</a:t>
                </a:r>
                <a:endParaRPr lang="en-GB" sz="2800" dirty="0">
                  <a:solidFill>
                    <a:prstClr val="black"/>
                  </a:solidFill>
                  <a:latin typeface="Calibri" panose="020F0502020204030204"/>
                </a:endParaRPr>
              </a:p>
            </p:txBody>
          </p:sp>
        </p:grpSp>
        <p:pic>
          <p:nvPicPr>
            <p:cNvPr id="34" name="Picture 33" descr="A blue circle with a white question mark&#10;&#10;Description automatically generated">
              <a:extLst>
                <a:ext uri="{FF2B5EF4-FFF2-40B4-BE49-F238E27FC236}">
                  <a16:creationId xmlns:a16="http://schemas.microsoft.com/office/drawing/2014/main" id="{40C0056C-CE92-C3CE-1C4E-6EFB82EE1623}"/>
                </a:ext>
              </a:extLst>
            </p:cNvPr>
            <p:cNvPicPr>
              <a:picLocks noChangeAspect="1"/>
            </p:cNvPicPr>
            <p:nvPr/>
          </p:nvPicPr>
          <p:blipFill>
            <a:blip r:embed="rId15">
              <a:extLst>
                <a:ext uri="{28A0092B-C50C-407E-A947-70E740481C1C}">
                  <a14:useLocalDpi xmlns:a14="http://schemas.microsoft.com/office/drawing/2010/main" val="0"/>
                </a:ext>
                <a:ext uri="{837473B0-CC2E-450A-ABE3-18F120FF3D39}">
                  <a1611:picAttrSrcUrl xmlns:a1611="http://schemas.microsoft.com/office/drawing/2016/11/main" r:id="rId16"/>
                </a:ext>
              </a:extLst>
            </a:blip>
            <a:stretch>
              <a:fillRect/>
            </a:stretch>
          </p:blipFill>
          <p:spPr>
            <a:xfrm>
              <a:off x="2581144" y="5785052"/>
              <a:ext cx="458174" cy="457792"/>
            </a:xfrm>
            <a:prstGeom prst="rect">
              <a:avLst/>
            </a:prstGeom>
          </p:spPr>
        </p:pic>
      </p:grpSp>
      <p:pic>
        <p:nvPicPr>
          <p:cNvPr id="28" name="Picture 27">
            <a:extLst>
              <a:ext uri="{FF2B5EF4-FFF2-40B4-BE49-F238E27FC236}">
                <a16:creationId xmlns:a16="http://schemas.microsoft.com/office/drawing/2014/main" id="{CBB3C124-6198-91B4-5B51-36AD76B7EB1D}"/>
              </a:ext>
            </a:extLst>
          </p:cNvPr>
          <p:cNvPicPr>
            <a:picLocks noChangeAspect="1"/>
          </p:cNvPicPr>
          <p:nvPr/>
        </p:nvPicPr>
        <p:blipFill>
          <a:blip r:embed="rId17"/>
          <a:srcRect/>
          <a:stretch/>
        </p:blipFill>
        <p:spPr>
          <a:xfrm>
            <a:off x="10541000" y="6336222"/>
            <a:ext cx="1373770" cy="266511"/>
          </a:xfrm>
          <a:prstGeom prst="rect">
            <a:avLst/>
          </a:prstGeom>
        </p:spPr>
      </p:pic>
    </p:spTree>
    <p:extLst>
      <p:ext uri="{BB962C8B-B14F-4D97-AF65-F5344CB8AC3E}">
        <p14:creationId xmlns:p14="http://schemas.microsoft.com/office/powerpoint/2010/main" val="237800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74605"/>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8" name="Picture 7">
            <a:extLst>
              <a:ext uri="{FF2B5EF4-FFF2-40B4-BE49-F238E27FC236}">
                <a16:creationId xmlns:a16="http://schemas.microsoft.com/office/drawing/2014/main" id="{F2DAF95E-3752-F61F-2BB5-4EC519E756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3883" y="346825"/>
            <a:ext cx="3429084" cy="1907427"/>
          </a:xfrm>
          <a:prstGeom prst="rect">
            <a:avLst/>
          </a:prstGeom>
        </p:spPr>
      </p:pic>
      <p:grpSp>
        <p:nvGrpSpPr>
          <p:cNvPr id="21" name="Group 20">
            <a:extLst>
              <a:ext uri="{FF2B5EF4-FFF2-40B4-BE49-F238E27FC236}">
                <a16:creationId xmlns:a16="http://schemas.microsoft.com/office/drawing/2014/main" id="{8A4A5A67-CB4F-FE1C-575C-8237662B0449}"/>
              </a:ext>
            </a:extLst>
          </p:cNvPr>
          <p:cNvGrpSpPr/>
          <p:nvPr/>
        </p:nvGrpSpPr>
        <p:grpSpPr>
          <a:xfrm>
            <a:off x="3999586" y="512191"/>
            <a:ext cx="7629180" cy="1413058"/>
            <a:chOff x="2069665" y="2102992"/>
            <a:chExt cx="3265838" cy="334921"/>
          </a:xfrm>
        </p:grpSpPr>
        <p:pic>
          <p:nvPicPr>
            <p:cNvPr id="22" name="Graphic 21">
              <a:extLst>
                <a:ext uri="{FF2B5EF4-FFF2-40B4-BE49-F238E27FC236}">
                  <a16:creationId xmlns:a16="http://schemas.microsoft.com/office/drawing/2014/main" id="{DA60DE5F-F308-4E16-1F43-DBE86EDC57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6256" y="2102992"/>
              <a:ext cx="592672" cy="334921"/>
            </a:xfrm>
            <a:prstGeom prst="rect">
              <a:avLst/>
            </a:prstGeom>
          </p:spPr>
        </p:pic>
        <p:sp>
          <p:nvSpPr>
            <p:cNvPr id="23" name="TextBox 22">
              <a:extLst>
                <a:ext uri="{FF2B5EF4-FFF2-40B4-BE49-F238E27FC236}">
                  <a16:creationId xmlns:a16="http://schemas.microsoft.com/office/drawing/2014/main" id="{08E21B9D-4977-11F2-9118-11B131A8396D}"/>
                </a:ext>
              </a:extLst>
            </p:cNvPr>
            <p:cNvSpPr txBox="1"/>
            <p:nvPr/>
          </p:nvSpPr>
          <p:spPr>
            <a:xfrm>
              <a:off x="2069665" y="2107658"/>
              <a:ext cx="3265838" cy="216445"/>
            </a:xfrm>
            <a:prstGeom prst="rect">
              <a:avLst/>
            </a:prstGeom>
            <a:noFill/>
          </p:spPr>
          <p:txBody>
            <a:bodyPr wrap="square" rtlCol="0">
              <a:spAutoFit/>
            </a:bodyPr>
            <a:lstStyle/>
            <a:p>
              <a:pPr defTabSz="609585"/>
              <a:r>
                <a:rPr lang="en-US" sz="2667" b="1" dirty="0">
                  <a:solidFill>
                    <a:prstClr val="black"/>
                  </a:solidFill>
                  <a:latin typeface="Calibri" panose="020F0502020204030204"/>
                </a:rPr>
                <a:t>4. The more knowledge we have about a subject, the more complex our thought processes can become.</a:t>
              </a:r>
            </a:p>
          </p:txBody>
        </p:sp>
      </p:grpSp>
      <p:sp>
        <p:nvSpPr>
          <p:cNvPr id="24" name="TextBox 23">
            <a:extLst>
              <a:ext uri="{FF2B5EF4-FFF2-40B4-BE49-F238E27FC236}">
                <a16:creationId xmlns:a16="http://schemas.microsoft.com/office/drawing/2014/main" id="{B4EA7443-8B45-09EA-9FB4-E9A26D4C4EE0}"/>
              </a:ext>
            </a:extLst>
          </p:cNvPr>
          <p:cNvSpPr txBox="1"/>
          <p:nvPr/>
        </p:nvSpPr>
        <p:spPr>
          <a:xfrm>
            <a:off x="363883" y="2680651"/>
            <a:ext cx="6129282" cy="3262432"/>
          </a:xfrm>
          <a:prstGeom prst="rect">
            <a:avLst/>
          </a:prstGeom>
          <a:noFill/>
        </p:spPr>
        <p:txBody>
          <a:bodyPr wrap="square" rtlCol="0">
            <a:spAutoFit/>
          </a:bodyPr>
          <a:lstStyle/>
          <a:p>
            <a:pPr defTabSz="609585"/>
            <a:r>
              <a:rPr lang="en-US" sz="2600" b="1" dirty="0">
                <a:solidFill>
                  <a:prstClr val="black"/>
                </a:solidFill>
                <a:latin typeface="Calibri" panose="020F0502020204030204"/>
              </a:rPr>
              <a:t>5. Knowledge acquisition will enable children to think, discuss and debate. </a:t>
            </a:r>
          </a:p>
          <a:p>
            <a:pPr defTabSz="609585"/>
            <a:endParaRPr lang="en-US" sz="2400" dirty="0">
              <a:solidFill>
                <a:prstClr val="black"/>
              </a:solidFill>
              <a:latin typeface="Calibri" panose="020F0502020204030204"/>
            </a:endParaRPr>
          </a:p>
          <a:p>
            <a:pPr marL="514350" indent="-514350" defTabSz="609585">
              <a:buAutoNum type="arabicPeriod"/>
            </a:pPr>
            <a:r>
              <a:rPr lang="en-US" dirty="0">
                <a:solidFill>
                  <a:prstClr val="black"/>
                </a:solidFill>
                <a:latin typeface="Calibri" panose="020F0502020204030204"/>
              </a:rPr>
              <a:t>Should we keep animals in zoos?</a:t>
            </a:r>
          </a:p>
          <a:p>
            <a:pPr marL="514350" indent="-514350" defTabSz="609585">
              <a:buAutoNum type="arabicPeriod"/>
            </a:pPr>
            <a:r>
              <a:rPr lang="en-US" dirty="0">
                <a:solidFill>
                  <a:prstClr val="black"/>
                </a:solidFill>
                <a:latin typeface="Calibri" panose="020F0502020204030204"/>
              </a:rPr>
              <a:t>Should mobile phones be allowed in schools?</a:t>
            </a:r>
          </a:p>
          <a:p>
            <a:pPr marL="514350" indent="-514350" defTabSz="609585">
              <a:buAutoNum type="arabicPeriod"/>
            </a:pPr>
            <a:r>
              <a:rPr lang="en-US" dirty="0">
                <a:solidFill>
                  <a:prstClr val="black"/>
                </a:solidFill>
                <a:latin typeface="Calibri" panose="020F0502020204030204"/>
              </a:rPr>
              <a:t>How important was the River Nile to the ancient Egyptians?</a:t>
            </a:r>
          </a:p>
          <a:p>
            <a:pPr marL="514350" indent="-514350" defTabSz="609585">
              <a:buAutoNum type="arabicPeriod"/>
            </a:pPr>
            <a:r>
              <a:rPr lang="en-US" dirty="0">
                <a:solidFill>
                  <a:prstClr val="black"/>
                </a:solidFill>
                <a:latin typeface="Calibri" panose="020F0502020204030204"/>
              </a:rPr>
              <a:t>What was ancient Greece’s legacy on the western world?</a:t>
            </a:r>
          </a:p>
          <a:p>
            <a:pPr marL="514350" indent="-514350" defTabSz="609585">
              <a:buAutoNum type="arabicPeriod"/>
            </a:pPr>
            <a:endParaRPr lang="en-GB" sz="3200" dirty="0">
              <a:solidFill>
                <a:prstClr val="black"/>
              </a:solidFill>
              <a:latin typeface="Calibri" panose="020F0502020204030204"/>
            </a:endParaRPr>
          </a:p>
        </p:txBody>
      </p:sp>
      <p:grpSp>
        <p:nvGrpSpPr>
          <p:cNvPr id="28" name="Group 27">
            <a:extLst>
              <a:ext uri="{FF2B5EF4-FFF2-40B4-BE49-F238E27FC236}">
                <a16:creationId xmlns:a16="http://schemas.microsoft.com/office/drawing/2014/main" id="{A3804B4F-EA74-EAFE-968E-4DA028CA3047}"/>
              </a:ext>
            </a:extLst>
          </p:cNvPr>
          <p:cNvGrpSpPr/>
          <p:nvPr/>
        </p:nvGrpSpPr>
        <p:grpSpPr>
          <a:xfrm>
            <a:off x="6918036" y="1797784"/>
            <a:ext cx="4432934" cy="3633198"/>
            <a:chOff x="6859601" y="2681913"/>
            <a:chExt cx="5023931" cy="3866672"/>
          </a:xfrm>
        </p:grpSpPr>
        <p:pic>
          <p:nvPicPr>
            <p:cNvPr id="25" name="Picture 24">
              <a:extLst>
                <a:ext uri="{FF2B5EF4-FFF2-40B4-BE49-F238E27FC236}">
                  <a16:creationId xmlns:a16="http://schemas.microsoft.com/office/drawing/2014/main" id="{A7867D02-5CFE-F810-4031-D775C5A40D3A}"/>
                </a:ext>
              </a:extLst>
            </p:cNvPr>
            <p:cNvPicPr>
              <a:picLocks noChangeAspect="1"/>
            </p:cNvPicPr>
            <p:nvPr/>
          </p:nvPicPr>
          <p:blipFill>
            <a:blip r:embed="rId4"/>
            <a:stretch>
              <a:fillRect/>
            </a:stretch>
          </p:blipFill>
          <p:spPr>
            <a:xfrm>
              <a:off x="6859601" y="2681913"/>
              <a:ext cx="5023931" cy="3866672"/>
            </a:xfrm>
            <a:prstGeom prst="rect">
              <a:avLst/>
            </a:prstGeom>
          </p:spPr>
        </p:pic>
        <p:pic>
          <p:nvPicPr>
            <p:cNvPr id="26" name="Picture 25" descr="A green check mark on a black background&#10;&#10;Description automatically generated">
              <a:extLst>
                <a:ext uri="{FF2B5EF4-FFF2-40B4-BE49-F238E27FC236}">
                  <a16:creationId xmlns:a16="http://schemas.microsoft.com/office/drawing/2014/main" id="{720AC425-CE3C-3B1A-AF0B-63489A893991}"/>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310374" y="3926517"/>
              <a:ext cx="297424" cy="297587"/>
            </a:xfrm>
            <a:prstGeom prst="rect">
              <a:avLst/>
            </a:prstGeom>
          </p:spPr>
        </p:pic>
        <p:pic>
          <p:nvPicPr>
            <p:cNvPr id="27" name="Picture 26" descr="A red x on a black background&#10;&#10;Description automatically generated">
              <a:extLst>
                <a:ext uri="{FF2B5EF4-FFF2-40B4-BE49-F238E27FC236}">
                  <a16:creationId xmlns:a16="http://schemas.microsoft.com/office/drawing/2014/main" id="{AE13E1B2-9D65-83C0-0927-78381B8DA7FC}"/>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758680" y="3812749"/>
              <a:ext cx="557095" cy="557095"/>
            </a:xfrm>
            <a:prstGeom prst="rect">
              <a:avLst/>
            </a:prstGeom>
          </p:spPr>
        </p:pic>
      </p:grpSp>
      <p:pic>
        <p:nvPicPr>
          <p:cNvPr id="3" name="Picture 2">
            <a:extLst>
              <a:ext uri="{FF2B5EF4-FFF2-40B4-BE49-F238E27FC236}">
                <a16:creationId xmlns:a16="http://schemas.microsoft.com/office/drawing/2014/main" id="{B0226157-E185-9045-08E4-98089A534189}"/>
              </a:ext>
            </a:extLst>
          </p:cNvPr>
          <p:cNvPicPr>
            <a:picLocks noChangeAspect="1"/>
          </p:cNvPicPr>
          <p:nvPr/>
        </p:nvPicPr>
        <p:blipFill>
          <a:blip r:embed="rId9"/>
          <a:srcRect/>
          <a:stretch/>
        </p:blipFill>
        <p:spPr>
          <a:xfrm>
            <a:off x="10541000" y="6336222"/>
            <a:ext cx="1373770" cy="266511"/>
          </a:xfrm>
          <a:prstGeom prst="rect">
            <a:avLst/>
          </a:prstGeom>
        </p:spPr>
      </p:pic>
    </p:spTree>
    <p:extLst>
      <p:ext uri="{BB962C8B-B14F-4D97-AF65-F5344CB8AC3E}">
        <p14:creationId xmlns:p14="http://schemas.microsoft.com/office/powerpoint/2010/main" val="3281446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8" name="Picture 7">
            <a:extLst>
              <a:ext uri="{FF2B5EF4-FFF2-40B4-BE49-F238E27FC236}">
                <a16:creationId xmlns:a16="http://schemas.microsoft.com/office/drawing/2014/main" id="{F2DAF95E-3752-F61F-2BB5-4EC519E756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3883" y="346825"/>
            <a:ext cx="3429084" cy="1907427"/>
          </a:xfrm>
          <a:prstGeom prst="rect">
            <a:avLst/>
          </a:prstGeom>
        </p:spPr>
      </p:pic>
      <p:grpSp>
        <p:nvGrpSpPr>
          <p:cNvPr id="21" name="Group 20">
            <a:extLst>
              <a:ext uri="{FF2B5EF4-FFF2-40B4-BE49-F238E27FC236}">
                <a16:creationId xmlns:a16="http://schemas.microsoft.com/office/drawing/2014/main" id="{8A4A5A67-CB4F-FE1C-575C-8237662B0449}"/>
              </a:ext>
            </a:extLst>
          </p:cNvPr>
          <p:cNvGrpSpPr/>
          <p:nvPr/>
        </p:nvGrpSpPr>
        <p:grpSpPr>
          <a:xfrm>
            <a:off x="3999586" y="512195"/>
            <a:ext cx="7629180" cy="734331"/>
            <a:chOff x="2069665" y="2102992"/>
            <a:chExt cx="3265838" cy="174050"/>
          </a:xfrm>
        </p:grpSpPr>
        <p:pic>
          <p:nvPicPr>
            <p:cNvPr id="22" name="Graphic 21">
              <a:extLst>
                <a:ext uri="{FF2B5EF4-FFF2-40B4-BE49-F238E27FC236}">
                  <a16:creationId xmlns:a16="http://schemas.microsoft.com/office/drawing/2014/main" id="{DA60DE5F-F308-4E16-1F43-DBE86EDC57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6257" y="2102992"/>
              <a:ext cx="307996" cy="174050"/>
            </a:xfrm>
            <a:prstGeom prst="rect">
              <a:avLst/>
            </a:prstGeom>
          </p:spPr>
        </p:pic>
        <p:sp>
          <p:nvSpPr>
            <p:cNvPr id="23" name="TextBox 22">
              <a:extLst>
                <a:ext uri="{FF2B5EF4-FFF2-40B4-BE49-F238E27FC236}">
                  <a16:creationId xmlns:a16="http://schemas.microsoft.com/office/drawing/2014/main" id="{08E21B9D-4977-11F2-9118-11B131A8396D}"/>
                </a:ext>
              </a:extLst>
            </p:cNvPr>
            <p:cNvSpPr txBox="1"/>
            <p:nvPr/>
          </p:nvSpPr>
          <p:spPr>
            <a:xfrm>
              <a:off x="2069665" y="2107658"/>
              <a:ext cx="3265838" cy="119165"/>
            </a:xfrm>
            <a:prstGeom prst="rect">
              <a:avLst/>
            </a:prstGeom>
            <a:noFill/>
          </p:spPr>
          <p:txBody>
            <a:bodyPr wrap="square" rtlCol="0">
              <a:spAutoFit/>
            </a:bodyPr>
            <a:lstStyle/>
            <a:p>
              <a:pPr defTabSz="609585"/>
              <a:r>
                <a:rPr lang="en-US" sz="2667" b="1" dirty="0">
                  <a:solidFill>
                    <a:prstClr val="black"/>
                  </a:solidFill>
                  <a:latin typeface="Calibri" panose="020F0502020204030204"/>
                </a:rPr>
                <a:t>6. Having lots of knowledge makes us intelligent.</a:t>
              </a:r>
            </a:p>
          </p:txBody>
        </p:sp>
      </p:grpSp>
      <p:sp>
        <p:nvSpPr>
          <p:cNvPr id="5" name="TextBox 4">
            <a:extLst>
              <a:ext uri="{FF2B5EF4-FFF2-40B4-BE49-F238E27FC236}">
                <a16:creationId xmlns:a16="http://schemas.microsoft.com/office/drawing/2014/main" id="{B3517748-DE0D-6B12-9D42-B97461B72ACC}"/>
              </a:ext>
            </a:extLst>
          </p:cNvPr>
          <p:cNvSpPr txBox="1"/>
          <p:nvPr/>
        </p:nvSpPr>
        <p:spPr>
          <a:xfrm>
            <a:off x="4507586" y="1307007"/>
            <a:ext cx="5681282" cy="1200329"/>
          </a:xfrm>
          <a:prstGeom prst="rect">
            <a:avLst/>
          </a:prstGeom>
          <a:noFill/>
        </p:spPr>
        <p:txBody>
          <a:bodyPr wrap="square">
            <a:spAutoFit/>
          </a:bodyPr>
          <a:lstStyle/>
          <a:p>
            <a:pPr algn="ctr" defTabSz="609585"/>
            <a:r>
              <a:rPr lang="en-US" sz="2400" b="1" dirty="0">
                <a:solidFill>
                  <a:prstClr val="black"/>
                </a:solidFill>
                <a:latin typeface="Calibri" panose="020F0502020204030204"/>
              </a:rPr>
              <a:t>Intelligence;  ‘</a:t>
            </a:r>
            <a:r>
              <a:rPr lang="en-US" sz="2400" b="1" i="1" dirty="0">
                <a:solidFill>
                  <a:prstClr val="black"/>
                </a:solidFill>
                <a:latin typeface="Calibri" panose="020F0502020204030204"/>
              </a:rPr>
              <a:t>The accrual and fine-tuning of many small parts of knowledge’</a:t>
            </a:r>
            <a:endParaRPr lang="en-GB" sz="2400" b="1" i="1" dirty="0">
              <a:solidFill>
                <a:prstClr val="black"/>
              </a:solidFill>
              <a:latin typeface="Calibri" panose="020F0502020204030204"/>
            </a:endParaRPr>
          </a:p>
          <a:p>
            <a:pPr defTabSz="609585"/>
            <a:endParaRPr lang="en-GB" sz="2400" b="1"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0B56992C-2577-243B-EBFD-DF18F0A6385C}"/>
              </a:ext>
            </a:extLst>
          </p:cNvPr>
          <p:cNvSpPr txBox="1"/>
          <p:nvPr/>
        </p:nvSpPr>
        <p:spPr>
          <a:xfrm>
            <a:off x="378872" y="2680849"/>
            <a:ext cx="11342254" cy="3334311"/>
          </a:xfrm>
          <a:prstGeom prst="rect">
            <a:avLst/>
          </a:prstGeom>
          <a:noFill/>
        </p:spPr>
        <p:txBody>
          <a:bodyPr wrap="square" rtlCol="0">
            <a:spAutoFit/>
          </a:bodyPr>
          <a:lstStyle/>
          <a:p>
            <a:pPr defTabSz="609585"/>
            <a:r>
              <a:rPr lang="en-US" sz="2400" i="1" dirty="0">
                <a:solidFill>
                  <a:prstClr val="black"/>
                </a:solidFill>
                <a:latin typeface="Calibri" panose="020F0502020204030204"/>
              </a:rPr>
              <a:t>“The difference between novices and experts is that experts have a huge body of background knowledge and processes stored in long-term memory, and have spent a huge amount of time </a:t>
            </a:r>
            <a:r>
              <a:rPr lang="en-US" sz="2400" i="1" dirty="0" err="1">
                <a:solidFill>
                  <a:prstClr val="black"/>
                </a:solidFill>
                <a:latin typeface="Calibri" panose="020F0502020204030204"/>
              </a:rPr>
              <a:t>practising</a:t>
            </a:r>
            <a:r>
              <a:rPr lang="en-US" sz="2400" i="1" dirty="0">
                <a:solidFill>
                  <a:prstClr val="black"/>
                </a:solidFill>
                <a:latin typeface="Calibri" panose="020F0502020204030204"/>
              </a:rPr>
              <a:t> using that knowledge and those processes. In most fields, it takes several years and thousands of hours to become an expert. </a:t>
            </a:r>
          </a:p>
          <a:p>
            <a:pPr defTabSz="609585"/>
            <a:endParaRPr lang="en-US" sz="2400" i="1" dirty="0">
              <a:solidFill>
                <a:prstClr val="black"/>
              </a:solidFill>
              <a:latin typeface="Calibri" panose="020F0502020204030204"/>
            </a:endParaRPr>
          </a:p>
          <a:p>
            <a:pPr defTabSz="609585"/>
            <a:r>
              <a:rPr lang="en-US" sz="2400" i="1" dirty="0">
                <a:solidFill>
                  <a:prstClr val="black"/>
                </a:solidFill>
                <a:latin typeface="Calibri" panose="020F0502020204030204"/>
              </a:rPr>
              <a:t>We can not develop pupil expertise simply by getting them to think like scientists or historians. Any lesson in which teachers focus on getting children to behave like experts rather than the building blocks of knowledge is a lesson wasted.”</a:t>
            </a:r>
          </a:p>
          <a:p>
            <a:pPr algn="r" defTabSz="609585"/>
            <a:r>
              <a:rPr lang="en-US" sz="2000" i="1" dirty="0">
                <a:solidFill>
                  <a:prstClr val="black"/>
                </a:solidFill>
                <a:latin typeface="Calibri" panose="020F0502020204030204"/>
              </a:rPr>
              <a:t>Daisy </a:t>
            </a:r>
            <a:r>
              <a:rPr lang="en-US" sz="2000" i="1" dirty="0" err="1">
                <a:solidFill>
                  <a:prstClr val="black"/>
                </a:solidFill>
                <a:latin typeface="Calibri" panose="020F0502020204030204"/>
              </a:rPr>
              <a:t>Christodolou</a:t>
            </a:r>
            <a:r>
              <a:rPr lang="en-US" sz="2000" i="1" dirty="0">
                <a:solidFill>
                  <a:prstClr val="black"/>
                </a:solidFill>
                <a:latin typeface="Calibri" panose="020F0502020204030204"/>
              </a:rPr>
              <a:t>, 7 Myths about Education</a:t>
            </a:r>
            <a:endParaRPr lang="en-GB" sz="2000" i="1" dirty="0">
              <a:solidFill>
                <a:prstClr val="black"/>
              </a:solidFill>
              <a:latin typeface="Calibri" panose="020F0502020204030204"/>
            </a:endParaRPr>
          </a:p>
        </p:txBody>
      </p:sp>
      <p:pic>
        <p:nvPicPr>
          <p:cNvPr id="3" name="Picture 2">
            <a:extLst>
              <a:ext uri="{FF2B5EF4-FFF2-40B4-BE49-F238E27FC236}">
                <a16:creationId xmlns:a16="http://schemas.microsoft.com/office/drawing/2014/main" id="{A90A2184-35C7-7496-6FF2-DE540500824C}"/>
              </a:ext>
            </a:extLst>
          </p:cNvPr>
          <p:cNvPicPr>
            <a:picLocks noChangeAspect="1"/>
          </p:cNvPicPr>
          <p:nvPr/>
        </p:nvPicPr>
        <p:blipFill>
          <a:blip r:embed="rId4"/>
          <a:srcRect/>
          <a:stretch/>
        </p:blipFill>
        <p:spPr>
          <a:xfrm>
            <a:off x="10541000" y="6336222"/>
            <a:ext cx="1373770" cy="266511"/>
          </a:xfrm>
          <a:prstGeom prst="rect">
            <a:avLst/>
          </a:prstGeom>
        </p:spPr>
      </p:pic>
    </p:spTree>
    <p:extLst>
      <p:ext uri="{BB962C8B-B14F-4D97-AF65-F5344CB8AC3E}">
        <p14:creationId xmlns:p14="http://schemas.microsoft.com/office/powerpoint/2010/main" val="3315462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8" name="Picture 7">
            <a:extLst>
              <a:ext uri="{FF2B5EF4-FFF2-40B4-BE49-F238E27FC236}">
                <a16:creationId xmlns:a16="http://schemas.microsoft.com/office/drawing/2014/main" id="{F2DAF95E-3752-F61F-2BB5-4EC519E756C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63883" y="346826"/>
            <a:ext cx="3073584" cy="1709680"/>
          </a:xfrm>
          <a:prstGeom prst="rect">
            <a:avLst/>
          </a:prstGeom>
        </p:spPr>
      </p:pic>
      <p:grpSp>
        <p:nvGrpSpPr>
          <p:cNvPr id="21" name="Group 20">
            <a:extLst>
              <a:ext uri="{FF2B5EF4-FFF2-40B4-BE49-F238E27FC236}">
                <a16:creationId xmlns:a16="http://schemas.microsoft.com/office/drawing/2014/main" id="{8A4A5A67-CB4F-FE1C-575C-8237662B0449}"/>
              </a:ext>
            </a:extLst>
          </p:cNvPr>
          <p:cNvGrpSpPr/>
          <p:nvPr/>
        </p:nvGrpSpPr>
        <p:grpSpPr>
          <a:xfrm>
            <a:off x="3644086" y="484485"/>
            <a:ext cx="8132459" cy="932885"/>
            <a:chOff x="2069665" y="2102992"/>
            <a:chExt cx="3265838" cy="221111"/>
          </a:xfrm>
        </p:grpSpPr>
        <p:pic>
          <p:nvPicPr>
            <p:cNvPr id="22" name="Graphic 21">
              <a:extLst>
                <a:ext uri="{FF2B5EF4-FFF2-40B4-BE49-F238E27FC236}">
                  <a16:creationId xmlns:a16="http://schemas.microsoft.com/office/drawing/2014/main" id="{DA60DE5F-F308-4E16-1F43-DBE86EDC578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6257" y="2102992"/>
              <a:ext cx="307996" cy="174050"/>
            </a:xfrm>
            <a:prstGeom prst="rect">
              <a:avLst/>
            </a:prstGeom>
          </p:spPr>
        </p:pic>
        <p:sp>
          <p:nvSpPr>
            <p:cNvPr id="23" name="TextBox 22">
              <a:extLst>
                <a:ext uri="{FF2B5EF4-FFF2-40B4-BE49-F238E27FC236}">
                  <a16:creationId xmlns:a16="http://schemas.microsoft.com/office/drawing/2014/main" id="{08E21B9D-4977-11F2-9118-11B131A8396D}"/>
                </a:ext>
              </a:extLst>
            </p:cNvPr>
            <p:cNvSpPr txBox="1"/>
            <p:nvPr/>
          </p:nvSpPr>
          <p:spPr>
            <a:xfrm>
              <a:off x="2069665" y="2107658"/>
              <a:ext cx="3265838" cy="216445"/>
            </a:xfrm>
            <a:prstGeom prst="rect">
              <a:avLst/>
            </a:prstGeom>
            <a:noFill/>
          </p:spPr>
          <p:txBody>
            <a:bodyPr wrap="square" rtlCol="0">
              <a:spAutoFit/>
            </a:bodyPr>
            <a:lstStyle/>
            <a:p>
              <a:pPr defTabSz="609585"/>
              <a:r>
                <a:rPr lang="en-US" sz="2667" b="1" dirty="0">
                  <a:solidFill>
                    <a:prstClr val="black"/>
                  </a:solidFill>
                  <a:latin typeface="Calibri" panose="020F0502020204030204"/>
                </a:rPr>
                <a:t>7. Having knowledge enables us to solve new problems.</a:t>
              </a:r>
            </a:p>
          </p:txBody>
        </p:sp>
      </p:grpSp>
      <p:pic>
        <p:nvPicPr>
          <p:cNvPr id="3" name="Picture 2">
            <a:extLst>
              <a:ext uri="{FF2B5EF4-FFF2-40B4-BE49-F238E27FC236}">
                <a16:creationId xmlns:a16="http://schemas.microsoft.com/office/drawing/2014/main" id="{72E1E86F-55B2-90AA-DDAD-4D95F804924C}"/>
              </a:ext>
            </a:extLst>
          </p:cNvPr>
          <p:cNvPicPr>
            <a:picLocks noChangeAspect="1"/>
          </p:cNvPicPr>
          <p:nvPr/>
        </p:nvPicPr>
        <p:blipFill>
          <a:blip r:embed="rId4"/>
          <a:stretch>
            <a:fillRect/>
          </a:stretch>
        </p:blipFill>
        <p:spPr>
          <a:xfrm>
            <a:off x="804213" y="2470756"/>
            <a:ext cx="10583573" cy="3542083"/>
          </a:xfrm>
          <a:prstGeom prst="rect">
            <a:avLst/>
          </a:prstGeom>
        </p:spPr>
      </p:pic>
      <p:sp>
        <p:nvSpPr>
          <p:cNvPr id="4" name="TextBox 3">
            <a:extLst>
              <a:ext uri="{FF2B5EF4-FFF2-40B4-BE49-F238E27FC236}">
                <a16:creationId xmlns:a16="http://schemas.microsoft.com/office/drawing/2014/main" id="{265A7A7E-829F-0ED4-242D-416B185382FF}"/>
              </a:ext>
            </a:extLst>
          </p:cNvPr>
          <p:cNvSpPr txBox="1"/>
          <p:nvPr/>
        </p:nvSpPr>
        <p:spPr>
          <a:xfrm>
            <a:off x="4366147" y="1150225"/>
            <a:ext cx="7021639" cy="420564"/>
          </a:xfrm>
          <a:prstGeom prst="rect">
            <a:avLst/>
          </a:prstGeom>
          <a:noFill/>
        </p:spPr>
        <p:txBody>
          <a:bodyPr wrap="square" rtlCol="0">
            <a:spAutoFit/>
          </a:bodyPr>
          <a:lstStyle/>
          <a:p>
            <a:pPr defTabSz="609585"/>
            <a:r>
              <a:rPr lang="en-US" sz="2133" b="1" dirty="0">
                <a:solidFill>
                  <a:prstClr val="black"/>
                </a:solidFill>
                <a:latin typeface="Calibri" panose="020F0502020204030204"/>
              </a:rPr>
              <a:t>Mastery; </a:t>
            </a:r>
            <a:r>
              <a:rPr lang="en-US" sz="2133" b="1" i="1" dirty="0">
                <a:solidFill>
                  <a:prstClr val="black"/>
                </a:solidFill>
                <a:latin typeface="Calibri" panose="020F0502020204030204"/>
              </a:rPr>
              <a:t>‘Having knowledge and knowing how to use it.’</a:t>
            </a:r>
          </a:p>
        </p:txBody>
      </p:sp>
      <p:pic>
        <p:nvPicPr>
          <p:cNvPr id="5" name="Picture 4">
            <a:extLst>
              <a:ext uri="{FF2B5EF4-FFF2-40B4-BE49-F238E27FC236}">
                <a16:creationId xmlns:a16="http://schemas.microsoft.com/office/drawing/2014/main" id="{763E205D-576F-C0C8-3688-C85B0EC7BB9B}"/>
              </a:ext>
            </a:extLst>
          </p:cNvPr>
          <p:cNvPicPr>
            <a:picLocks noChangeAspect="1"/>
          </p:cNvPicPr>
          <p:nvPr/>
        </p:nvPicPr>
        <p:blipFill>
          <a:blip r:embed="rId5"/>
          <a:srcRect/>
          <a:stretch/>
        </p:blipFill>
        <p:spPr>
          <a:xfrm>
            <a:off x="10541000" y="6336222"/>
            <a:ext cx="1373770" cy="266511"/>
          </a:xfrm>
          <a:prstGeom prst="rect">
            <a:avLst/>
          </a:prstGeom>
        </p:spPr>
      </p:pic>
    </p:spTree>
    <p:extLst>
      <p:ext uri="{BB962C8B-B14F-4D97-AF65-F5344CB8AC3E}">
        <p14:creationId xmlns:p14="http://schemas.microsoft.com/office/powerpoint/2010/main" val="3065235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6" name="Picture 5">
            <a:extLst>
              <a:ext uri="{FF2B5EF4-FFF2-40B4-BE49-F238E27FC236}">
                <a16:creationId xmlns:a16="http://schemas.microsoft.com/office/drawing/2014/main" id="{8D4D6E2B-33AE-242A-0260-01D10273ECF2}"/>
              </a:ext>
            </a:extLst>
          </p:cNvPr>
          <p:cNvPicPr>
            <a:picLocks noChangeAspect="1"/>
          </p:cNvPicPr>
          <p:nvPr/>
        </p:nvPicPr>
        <p:blipFill>
          <a:blip r:embed="rId2"/>
          <a:srcRect/>
          <a:stretch/>
        </p:blipFill>
        <p:spPr>
          <a:xfrm>
            <a:off x="8456962" y="5984040"/>
            <a:ext cx="3329277" cy="645533"/>
          </a:xfrm>
          <a:prstGeom prst="rect">
            <a:avLst/>
          </a:prstGeom>
        </p:spPr>
      </p:pic>
      <p:grpSp>
        <p:nvGrpSpPr>
          <p:cNvPr id="7" name="Group 6">
            <a:extLst>
              <a:ext uri="{FF2B5EF4-FFF2-40B4-BE49-F238E27FC236}">
                <a16:creationId xmlns:a16="http://schemas.microsoft.com/office/drawing/2014/main" id="{F4AF1B4B-DA2C-FC6C-1B56-61B66340B820}"/>
              </a:ext>
            </a:extLst>
          </p:cNvPr>
          <p:cNvGrpSpPr/>
          <p:nvPr/>
        </p:nvGrpSpPr>
        <p:grpSpPr>
          <a:xfrm>
            <a:off x="319560" y="330175"/>
            <a:ext cx="5038281" cy="1320451"/>
            <a:chOff x="2113341" y="2026372"/>
            <a:chExt cx="1415768" cy="334921"/>
          </a:xfrm>
        </p:grpSpPr>
        <p:pic>
          <p:nvPicPr>
            <p:cNvPr id="18" name="Graphic 17">
              <a:extLst>
                <a:ext uri="{FF2B5EF4-FFF2-40B4-BE49-F238E27FC236}">
                  <a16:creationId xmlns:a16="http://schemas.microsoft.com/office/drawing/2014/main" id="{AEF2CE9F-F563-B750-94BE-6A95E6914C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6256" y="2026372"/>
              <a:ext cx="403040" cy="334921"/>
            </a:xfrm>
            <a:prstGeom prst="rect">
              <a:avLst/>
            </a:prstGeom>
          </p:spPr>
        </p:pic>
        <p:sp>
          <p:nvSpPr>
            <p:cNvPr id="19" name="TextBox 18">
              <a:extLst>
                <a:ext uri="{FF2B5EF4-FFF2-40B4-BE49-F238E27FC236}">
                  <a16:creationId xmlns:a16="http://schemas.microsoft.com/office/drawing/2014/main" id="{CE9201B2-7EB4-73A2-BB25-7935040FD7DA}"/>
                </a:ext>
              </a:extLst>
            </p:cNvPr>
            <p:cNvSpPr txBox="1"/>
            <p:nvPr/>
          </p:nvSpPr>
          <p:spPr>
            <a:xfrm>
              <a:off x="2113341" y="2107658"/>
              <a:ext cx="1415768" cy="127522"/>
            </a:xfrm>
            <a:prstGeom prst="rect">
              <a:avLst/>
            </a:prstGeom>
            <a:noFill/>
          </p:spPr>
          <p:txBody>
            <a:bodyPr wrap="square" rtlCol="0">
              <a:spAutoFit/>
            </a:bodyPr>
            <a:lstStyle/>
            <a:p>
              <a:pPr defTabSz="609585"/>
              <a:r>
                <a:rPr lang="en-US" sz="2667" b="1" dirty="0">
                  <a:solidFill>
                    <a:prstClr val="black"/>
                  </a:solidFill>
                  <a:latin typeface="Calibri" panose="020F0502020204030204"/>
                </a:rPr>
                <a:t>Why do we need knowledge?</a:t>
              </a:r>
              <a:endParaRPr lang="en-GB" sz="2667" b="1" dirty="0">
                <a:solidFill>
                  <a:prstClr val="black"/>
                </a:solidFill>
                <a:latin typeface="Calibri" panose="020F0502020204030204"/>
              </a:endParaRPr>
            </a:p>
          </p:txBody>
        </p:sp>
      </p:grpSp>
      <p:sp>
        <p:nvSpPr>
          <p:cNvPr id="9" name="TextBox 8">
            <a:extLst>
              <a:ext uri="{FF2B5EF4-FFF2-40B4-BE49-F238E27FC236}">
                <a16:creationId xmlns:a16="http://schemas.microsoft.com/office/drawing/2014/main" id="{DAC6DC07-8878-6BE5-2AD6-2A2BFFDD2E14}"/>
              </a:ext>
            </a:extLst>
          </p:cNvPr>
          <p:cNvSpPr txBox="1"/>
          <p:nvPr/>
        </p:nvSpPr>
        <p:spPr>
          <a:xfrm rot="21540000">
            <a:off x="378153" y="1494678"/>
            <a:ext cx="3863491" cy="1200329"/>
          </a:xfrm>
          <a:prstGeom prst="rect">
            <a:avLst/>
          </a:prstGeom>
          <a:noFill/>
        </p:spPr>
        <p:txBody>
          <a:bodyPr wrap="square">
            <a:spAutoFit/>
          </a:bodyPr>
          <a:lstStyle/>
          <a:p>
            <a:pPr defTabSz="609585"/>
            <a:r>
              <a:rPr lang="en-US" sz="2400" dirty="0">
                <a:solidFill>
                  <a:prstClr val="black"/>
                </a:solidFill>
                <a:latin typeface="Calibri" panose="020F0502020204030204"/>
              </a:rPr>
              <a:t>Knowledge enables us to think, discuss, debate, question and challenge.</a:t>
            </a:r>
            <a:endParaRPr lang="en-GB" sz="2400" dirty="0">
              <a:solidFill>
                <a:prstClr val="black"/>
              </a:solidFill>
              <a:latin typeface="Calibri" panose="020F0502020204030204"/>
            </a:endParaRPr>
          </a:p>
        </p:txBody>
      </p:sp>
      <p:sp>
        <p:nvSpPr>
          <p:cNvPr id="10" name="TextBox 9">
            <a:extLst>
              <a:ext uri="{FF2B5EF4-FFF2-40B4-BE49-F238E27FC236}">
                <a16:creationId xmlns:a16="http://schemas.microsoft.com/office/drawing/2014/main" id="{8F336762-36BC-738B-C4FA-318CC5CF30DD}"/>
              </a:ext>
            </a:extLst>
          </p:cNvPr>
          <p:cNvSpPr txBox="1"/>
          <p:nvPr/>
        </p:nvSpPr>
        <p:spPr>
          <a:xfrm rot="60000">
            <a:off x="5181505" y="948083"/>
            <a:ext cx="3218232" cy="830997"/>
          </a:xfrm>
          <a:prstGeom prst="rect">
            <a:avLst/>
          </a:prstGeom>
          <a:noFill/>
        </p:spPr>
        <p:txBody>
          <a:bodyPr wrap="square">
            <a:spAutoFit/>
          </a:bodyPr>
          <a:lstStyle/>
          <a:p>
            <a:pPr defTabSz="609585"/>
            <a:r>
              <a:rPr lang="en-US" sz="2400" dirty="0">
                <a:solidFill>
                  <a:prstClr val="black"/>
                </a:solidFill>
                <a:latin typeface="Calibri" panose="020F0502020204030204"/>
              </a:rPr>
              <a:t>Knowledge enables us to learn new skills.</a:t>
            </a:r>
            <a:endParaRPr lang="en-GB" sz="2400" dirty="0">
              <a:solidFill>
                <a:prstClr val="black"/>
              </a:solidFill>
              <a:latin typeface="Calibri" panose="020F0502020204030204"/>
            </a:endParaRPr>
          </a:p>
        </p:txBody>
      </p:sp>
      <p:sp>
        <p:nvSpPr>
          <p:cNvPr id="11" name="TextBox 10">
            <a:extLst>
              <a:ext uri="{FF2B5EF4-FFF2-40B4-BE49-F238E27FC236}">
                <a16:creationId xmlns:a16="http://schemas.microsoft.com/office/drawing/2014/main" id="{25F11986-F445-6477-B5B9-4A53674305CB}"/>
              </a:ext>
            </a:extLst>
          </p:cNvPr>
          <p:cNvSpPr txBox="1"/>
          <p:nvPr/>
        </p:nvSpPr>
        <p:spPr>
          <a:xfrm rot="21540000">
            <a:off x="8822113" y="1363279"/>
            <a:ext cx="2805731" cy="830997"/>
          </a:xfrm>
          <a:prstGeom prst="rect">
            <a:avLst/>
          </a:prstGeom>
          <a:noFill/>
        </p:spPr>
        <p:txBody>
          <a:bodyPr wrap="square">
            <a:spAutoFit/>
          </a:bodyPr>
          <a:lstStyle/>
          <a:p>
            <a:pPr defTabSz="609585"/>
            <a:r>
              <a:rPr lang="en-US" sz="2400" dirty="0">
                <a:solidFill>
                  <a:prstClr val="black"/>
                </a:solidFill>
                <a:latin typeface="Calibri" panose="020F0502020204030204"/>
              </a:rPr>
              <a:t>Knowledge attracts new knowledge.</a:t>
            </a:r>
            <a:endParaRPr lang="en-GB" sz="2400" dirty="0">
              <a:solidFill>
                <a:prstClr val="black"/>
              </a:solidFill>
              <a:latin typeface="Calibri" panose="020F0502020204030204"/>
            </a:endParaRPr>
          </a:p>
        </p:txBody>
      </p:sp>
      <p:sp>
        <p:nvSpPr>
          <p:cNvPr id="12" name="TextBox 11">
            <a:extLst>
              <a:ext uri="{FF2B5EF4-FFF2-40B4-BE49-F238E27FC236}">
                <a16:creationId xmlns:a16="http://schemas.microsoft.com/office/drawing/2014/main" id="{EFFDD253-3949-F100-98F0-2D79242F4257}"/>
              </a:ext>
            </a:extLst>
          </p:cNvPr>
          <p:cNvSpPr txBox="1"/>
          <p:nvPr/>
        </p:nvSpPr>
        <p:spPr>
          <a:xfrm rot="21540000">
            <a:off x="4332806" y="2419628"/>
            <a:ext cx="3854433" cy="1200329"/>
          </a:xfrm>
          <a:prstGeom prst="rect">
            <a:avLst/>
          </a:prstGeom>
          <a:noFill/>
        </p:spPr>
        <p:txBody>
          <a:bodyPr wrap="square">
            <a:spAutoFit/>
          </a:bodyPr>
          <a:lstStyle/>
          <a:p>
            <a:pPr defTabSz="609585"/>
            <a:r>
              <a:rPr lang="en-US" sz="2400" dirty="0">
                <a:solidFill>
                  <a:prstClr val="black"/>
                </a:solidFill>
                <a:latin typeface="Calibri" panose="020F0502020204030204"/>
              </a:rPr>
              <a:t>Knowledge provides us with the strategies we need to solve new problems</a:t>
            </a:r>
            <a:endParaRPr lang="en-GB" sz="2400" dirty="0">
              <a:solidFill>
                <a:prstClr val="black"/>
              </a:solidFill>
              <a:latin typeface="Calibri" panose="020F0502020204030204"/>
            </a:endParaRPr>
          </a:p>
        </p:txBody>
      </p:sp>
      <p:sp>
        <p:nvSpPr>
          <p:cNvPr id="13" name="TextBox 12">
            <a:extLst>
              <a:ext uri="{FF2B5EF4-FFF2-40B4-BE49-F238E27FC236}">
                <a16:creationId xmlns:a16="http://schemas.microsoft.com/office/drawing/2014/main" id="{595CB062-6831-A5BB-BAD5-2E9A00F377BA}"/>
              </a:ext>
            </a:extLst>
          </p:cNvPr>
          <p:cNvSpPr txBox="1"/>
          <p:nvPr/>
        </p:nvSpPr>
        <p:spPr>
          <a:xfrm rot="60000">
            <a:off x="462316" y="3140888"/>
            <a:ext cx="3730715" cy="1200329"/>
          </a:xfrm>
          <a:prstGeom prst="rect">
            <a:avLst/>
          </a:prstGeom>
          <a:noFill/>
        </p:spPr>
        <p:txBody>
          <a:bodyPr wrap="square">
            <a:spAutoFit/>
          </a:bodyPr>
          <a:lstStyle/>
          <a:p>
            <a:pPr defTabSz="609585"/>
            <a:r>
              <a:rPr lang="en-US" sz="2400" dirty="0">
                <a:solidFill>
                  <a:prstClr val="black"/>
                </a:solidFill>
                <a:latin typeface="Calibri" panose="020F0502020204030204"/>
              </a:rPr>
              <a:t>Knowledge enables us to see links, insights, similarities and differences.</a:t>
            </a:r>
            <a:endParaRPr lang="en-GB" sz="2400" dirty="0">
              <a:solidFill>
                <a:prstClr val="black"/>
              </a:solidFill>
              <a:latin typeface="Calibri" panose="020F0502020204030204"/>
            </a:endParaRPr>
          </a:p>
        </p:txBody>
      </p:sp>
      <p:sp>
        <p:nvSpPr>
          <p:cNvPr id="14" name="TextBox 13">
            <a:extLst>
              <a:ext uri="{FF2B5EF4-FFF2-40B4-BE49-F238E27FC236}">
                <a16:creationId xmlns:a16="http://schemas.microsoft.com/office/drawing/2014/main" id="{FEF236A7-2FE6-5AE3-A566-B50054F75146}"/>
              </a:ext>
            </a:extLst>
          </p:cNvPr>
          <p:cNvSpPr txBox="1"/>
          <p:nvPr/>
        </p:nvSpPr>
        <p:spPr>
          <a:xfrm rot="60000">
            <a:off x="4405493" y="4602003"/>
            <a:ext cx="3439385" cy="1200329"/>
          </a:xfrm>
          <a:prstGeom prst="rect">
            <a:avLst/>
          </a:prstGeom>
          <a:noFill/>
        </p:spPr>
        <p:txBody>
          <a:bodyPr wrap="square">
            <a:spAutoFit/>
          </a:bodyPr>
          <a:lstStyle/>
          <a:p>
            <a:pPr defTabSz="609585"/>
            <a:r>
              <a:rPr lang="en-US" sz="2400" dirty="0">
                <a:solidFill>
                  <a:prstClr val="black"/>
                </a:solidFill>
                <a:latin typeface="Calibri" panose="020F0502020204030204"/>
              </a:rPr>
              <a:t>Knowledge enables us to develop opinions and draw conclusions.</a:t>
            </a:r>
            <a:endParaRPr lang="en-GB" sz="2400" dirty="0">
              <a:solidFill>
                <a:prstClr val="black"/>
              </a:solidFill>
              <a:latin typeface="Calibri" panose="020F0502020204030204"/>
            </a:endParaRPr>
          </a:p>
        </p:txBody>
      </p:sp>
      <p:sp>
        <p:nvSpPr>
          <p:cNvPr id="15" name="TextBox 14">
            <a:extLst>
              <a:ext uri="{FF2B5EF4-FFF2-40B4-BE49-F238E27FC236}">
                <a16:creationId xmlns:a16="http://schemas.microsoft.com/office/drawing/2014/main" id="{F5B66CD1-3E81-DA32-F995-469389BD90B5}"/>
              </a:ext>
            </a:extLst>
          </p:cNvPr>
          <p:cNvSpPr txBox="1"/>
          <p:nvPr/>
        </p:nvSpPr>
        <p:spPr>
          <a:xfrm rot="21540000">
            <a:off x="488235" y="4900142"/>
            <a:ext cx="3477044" cy="830997"/>
          </a:xfrm>
          <a:prstGeom prst="rect">
            <a:avLst/>
          </a:prstGeom>
          <a:noFill/>
        </p:spPr>
        <p:txBody>
          <a:bodyPr wrap="square">
            <a:spAutoFit/>
          </a:bodyPr>
          <a:lstStyle/>
          <a:p>
            <a:pPr defTabSz="609585"/>
            <a:r>
              <a:rPr lang="en-US" sz="2400" dirty="0">
                <a:solidFill>
                  <a:prstClr val="black"/>
                </a:solidFill>
                <a:latin typeface="Calibri" panose="020F0502020204030204"/>
              </a:rPr>
              <a:t>Having knowledge makes us more intelligent.</a:t>
            </a:r>
            <a:endParaRPr lang="en-GB" sz="2400" dirty="0">
              <a:solidFill>
                <a:prstClr val="black"/>
              </a:solidFill>
              <a:latin typeface="Calibri" panose="020F0502020204030204"/>
            </a:endParaRPr>
          </a:p>
        </p:txBody>
      </p:sp>
      <p:sp>
        <p:nvSpPr>
          <p:cNvPr id="16" name="TextBox 15">
            <a:extLst>
              <a:ext uri="{FF2B5EF4-FFF2-40B4-BE49-F238E27FC236}">
                <a16:creationId xmlns:a16="http://schemas.microsoft.com/office/drawing/2014/main" id="{08004172-94CB-569A-E88C-368EB3E41436}"/>
              </a:ext>
            </a:extLst>
          </p:cNvPr>
          <p:cNvSpPr txBox="1"/>
          <p:nvPr/>
        </p:nvSpPr>
        <p:spPr>
          <a:xfrm rot="60000">
            <a:off x="8229161" y="2986622"/>
            <a:ext cx="3439385" cy="1200329"/>
          </a:xfrm>
          <a:prstGeom prst="rect">
            <a:avLst/>
          </a:prstGeom>
          <a:noFill/>
        </p:spPr>
        <p:txBody>
          <a:bodyPr wrap="square">
            <a:spAutoFit/>
          </a:bodyPr>
          <a:lstStyle/>
          <a:p>
            <a:pPr defTabSz="609585"/>
            <a:r>
              <a:rPr lang="en-US" sz="2400" dirty="0">
                <a:solidFill>
                  <a:prstClr val="black"/>
                </a:solidFill>
                <a:latin typeface="Calibri" panose="020F0502020204030204"/>
              </a:rPr>
              <a:t>Knowledge enables us to understand at a more complex level.</a:t>
            </a:r>
            <a:endParaRPr lang="en-GB" sz="2400" dirty="0">
              <a:solidFill>
                <a:prstClr val="black"/>
              </a:solidFill>
              <a:latin typeface="Calibri" panose="020F0502020204030204"/>
            </a:endParaRPr>
          </a:p>
        </p:txBody>
      </p:sp>
      <p:sp>
        <p:nvSpPr>
          <p:cNvPr id="17" name="TextBox 16">
            <a:extLst>
              <a:ext uri="{FF2B5EF4-FFF2-40B4-BE49-F238E27FC236}">
                <a16:creationId xmlns:a16="http://schemas.microsoft.com/office/drawing/2014/main" id="{BBE9731C-57C4-9D18-1118-90ECEC7FFA9F}"/>
              </a:ext>
            </a:extLst>
          </p:cNvPr>
          <p:cNvSpPr txBox="1"/>
          <p:nvPr/>
        </p:nvSpPr>
        <p:spPr>
          <a:xfrm rot="21540000">
            <a:off x="8597759" y="4786671"/>
            <a:ext cx="2805731" cy="830997"/>
          </a:xfrm>
          <a:prstGeom prst="rect">
            <a:avLst/>
          </a:prstGeom>
          <a:noFill/>
        </p:spPr>
        <p:txBody>
          <a:bodyPr wrap="square">
            <a:spAutoFit/>
          </a:bodyPr>
          <a:lstStyle/>
          <a:p>
            <a:pPr defTabSz="609585"/>
            <a:r>
              <a:rPr lang="en-US" sz="2400" dirty="0">
                <a:solidFill>
                  <a:prstClr val="black"/>
                </a:solidFill>
                <a:latin typeface="Calibri" panose="020F0502020204030204"/>
              </a:rPr>
              <a:t>Knowledge leads to mastery.</a:t>
            </a:r>
            <a:endParaRPr lang="en-GB" sz="2400" dirty="0">
              <a:solidFill>
                <a:prstClr val="black"/>
              </a:solidFill>
              <a:latin typeface="Calibri" panose="020F0502020204030204"/>
            </a:endParaRPr>
          </a:p>
        </p:txBody>
      </p:sp>
    </p:spTree>
    <p:extLst>
      <p:ext uri="{BB962C8B-B14F-4D97-AF65-F5344CB8AC3E}">
        <p14:creationId xmlns:p14="http://schemas.microsoft.com/office/powerpoint/2010/main" val="247907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6" name="Picture 5">
            <a:extLst>
              <a:ext uri="{FF2B5EF4-FFF2-40B4-BE49-F238E27FC236}">
                <a16:creationId xmlns:a16="http://schemas.microsoft.com/office/drawing/2014/main" id="{8D4D6E2B-33AE-242A-0260-01D10273ECF2}"/>
              </a:ext>
            </a:extLst>
          </p:cNvPr>
          <p:cNvPicPr>
            <a:picLocks noChangeAspect="1"/>
          </p:cNvPicPr>
          <p:nvPr/>
        </p:nvPicPr>
        <p:blipFill>
          <a:blip r:embed="rId2"/>
          <a:srcRect/>
          <a:stretch/>
        </p:blipFill>
        <p:spPr>
          <a:xfrm>
            <a:off x="8456962" y="5984040"/>
            <a:ext cx="3329277" cy="645533"/>
          </a:xfrm>
          <a:prstGeom prst="rect">
            <a:avLst/>
          </a:prstGeom>
        </p:spPr>
      </p:pic>
      <p:grpSp>
        <p:nvGrpSpPr>
          <p:cNvPr id="7" name="Group 6">
            <a:extLst>
              <a:ext uri="{FF2B5EF4-FFF2-40B4-BE49-F238E27FC236}">
                <a16:creationId xmlns:a16="http://schemas.microsoft.com/office/drawing/2014/main" id="{F4AF1B4B-DA2C-FC6C-1B56-61B66340B820}"/>
              </a:ext>
            </a:extLst>
          </p:cNvPr>
          <p:cNvGrpSpPr/>
          <p:nvPr/>
        </p:nvGrpSpPr>
        <p:grpSpPr>
          <a:xfrm>
            <a:off x="685802" y="330175"/>
            <a:ext cx="5158422" cy="1320451"/>
            <a:chOff x="2216256" y="2026372"/>
            <a:chExt cx="1449528" cy="334921"/>
          </a:xfrm>
        </p:grpSpPr>
        <p:pic>
          <p:nvPicPr>
            <p:cNvPr id="18" name="Graphic 17">
              <a:extLst>
                <a:ext uri="{FF2B5EF4-FFF2-40B4-BE49-F238E27FC236}">
                  <a16:creationId xmlns:a16="http://schemas.microsoft.com/office/drawing/2014/main" id="{AEF2CE9F-F563-B750-94BE-6A95E6914C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6256" y="2026372"/>
              <a:ext cx="403040" cy="334921"/>
            </a:xfrm>
            <a:prstGeom prst="rect">
              <a:avLst/>
            </a:prstGeom>
          </p:spPr>
        </p:pic>
        <p:sp>
          <p:nvSpPr>
            <p:cNvPr id="19" name="TextBox 18">
              <a:extLst>
                <a:ext uri="{FF2B5EF4-FFF2-40B4-BE49-F238E27FC236}">
                  <a16:creationId xmlns:a16="http://schemas.microsoft.com/office/drawing/2014/main" id="{CE9201B2-7EB4-73A2-BB25-7935040FD7DA}"/>
                </a:ext>
              </a:extLst>
            </p:cNvPr>
            <p:cNvSpPr txBox="1"/>
            <p:nvPr/>
          </p:nvSpPr>
          <p:spPr>
            <a:xfrm>
              <a:off x="2250016" y="2110125"/>
              <a:ext cx="1415768" cy="210775"/>
            </a:xfrm>
            <a:prstGeom prst="rect">
              <a:avLst/>
            </a:prstGeom>
            <a:noFill/>
          </p:spPr>
          <p:txBody>
            <a:bodyPr wrap="square" rtlCol="0">
              <a:spAutoFit/>
            </a:bodyPr>
            <a:lstStyle/>
            <a:p>
              <a:pPr defTabSz="609585"/>
              <a:r>
                <a:rPr lang="en-US" sz="4800" b="1" dirty="0">
                  <a:solidFill>
                    <a:prstClr val="black"/>
                  </a:solidFill>
                  <a:latin typeface="Calibri" panose="020F0502020204030204"/>
                </a:rPr>
                <a:t>Progress</a:t>
              </a:r>
              <a:endParaRPr lang="en-GB" sz="4800" b="1" dirty="0">
                <a:solidFill>
                  <a:prstClr val="black"/>
                </a:solidFill>
                <a:latin typeface="Calibri" panose="020F0502020204030204"/>
              </a:endParaRPr>
            </a:p>
          </p:txBody>
        </p:sp>
      </p:grpSp>
      <p:grpSp>
        <p:nvGrpSpPr>
          <p:cNvPr id="3" name="Group 2">
            <a:extLst>
              <a:ext uri="{FF2B5EF4-FFF2-40B4-BE49-F238E27FC236}">
                <a16:creationId xmlns:a16="http://schemas.microsoft.com/office/drawing/2014/main" id="{6710A582-8876-81E5-4269-11D27021366C}"/>
              </a:ext>
            </a:extLst>
          </p:cNvPr>
          <p:cNvGrpSpPr/>
          <p:nvPr/>
        </p:nvGrpSpPr>
        <p:grpSpPr>
          <a:xfrm>
            <a:off x="1799739" y="1996423"/>
            <a:ext cx="8592519" cy="2865151"/>
            <a:chOff x="760707" y="1951869"/>
            <a:chExt cx="8592519" cy="2865151"/>
          </a:xfrm>
        </p:grpSpPr>
        <p:pic>
          <p:nvPicPr>
            <p:cNvPr id="4" name="Graphic 3">
              <a:extLst>
                <a:ext uri="{FF2B5EF4-FFF2-40B4-BE49-F238E27FC236}">
                  <a16:creationId xmlns:a16="http://schemas.microsoft.com/office/drawing/2014/main" id="{3067331C-8374-EF55-97AD-B413075CBE1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967020" y="1951869"/>
              <a:ext cx="3585177" cy="2865151"/>
            </a:xfrm>
            <a:prstGeom prst="rect">
              <a:avLst/>
            </a:prstGeom>
          </p:spPr>
        </p:pic>
        <p:sp>
          <p:nvSpPr>
            <p:cNvPr id="5" name="TextBox 4">
              <a:extLst>
                <a:ext uri="{FF2B5EF4-FFF2-40B4-BE49-F238E27FC236}">
                  <a16:creationId xmlns:a16="http://schemas.microsoft.com/office/drawing/2014/main" id="{7AB1D915-BCE8-856C-6123-97D5EA77FCF1}"/>
                </a:ext>
              </a:extLst>
            </p:cNvPr>
            <p:cNvSpPr txBox="1"/>
            <p:nvPr/>
          </p:nvSpPr>
          <p:spPr>
            <a:xfrm>
              <a:off x="760707" y="2459504"/>
              <a:ext cx="8592519" cy="1938992"/>
            </a:xfrm>
            <a:prstGeom prst="rect">
              <a:avLst/>
            </a:prstGeom>
            <a:noFill/>
          </p:spPr>
          <p:txBody>
            <a:bodyPr wrap="square" rtlCol="0">
              <a:spAutoFit/>
            </a:bodyPr>
            <a:lstStyle/>
            <a:p>
              <a:pPr marL="0" indent="0" algn="ctr">
                <a:buNone/>
              </a:pPr>
              <a:r>
                <a:rPr lang="en-US" sz="4000" i="1" dirty="0"/>
                <a:t>“Knowing more and remembering more over time.”</a:t>
              </a:r>
              <a:endParaRPr lang="en-GB" sz="4000" i="1" dirty="0"/>
            </a:p>
            <a:p>
              <a:endParaRPr lang="en-GB" sz="4000" dirty="0"/>
            </a:p>
          </p:txBody>
        </p:sp>
      </p:grpSp>
    </p:spTree>
    <p:extLst>
      <p:ext uri="{BB962C8B-B14F-4D97-AF65-F5344CB8AC3E}">
        <p14:creationId xmlns:p14="http://schemas.microsoft.com/office/powerpoint/2010/main" val="1838368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6" name="Picture 5">
            <a:extLst>
              <a:ext uri="{FF2B5EF4-FFF2-40B4-BE49-F238E27FC236}">
                <a16:creationId xmlns:a16="http://schemas.microsoft.com/office/drawing/2014/main" id="{8D4D6E2B-33AE-242A-0260-01D10273ECF2}"/>
              </a:ext>
            </a:extLst>
          </p:cNvPr>
          <p:cNvPicPr>
            <a:picLocks noChangeAspect="1"/>
          </p:cNvPicPr>
          <p:nvPr/>
        </p:nvPicPr>
        <p:blipFill>
          <a:blip r:embed="rId2"/>
          <a:srcRect/>
          <a:stretch/>
        </p:blipFill>
        <p:spPr>
          <a:xfrm>
            <a:off x="8456962" y="5984040"/>
            <a:ext cx="3329277" cy="645533"/>
          </a:xfrm>
          <a:prstGeom prst="rect">
            <a:avLst/>
          </a:prstGeom>
        </p:spPr>
      </p:pic>
      <p:pic>
        <p:nvPicPr>
          <p:cNvPr id="18" name="Graphic 17">
            <a:extLst>
              <a:ext uri="{FF2B5EF4-FFF2-40B4-BE49-F238E27FC236}">
                <a16:creationId xmlns:a16="http://schemas.microsoft.com/office/drawing/2014/main" id="{AEF2CE9F-F563-B750-94BE-6A95E6914C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5803" y="330175"/>
            <a:ext cx="1434295" cy="1320451"/>
          </a:xfrm>
          <a:prstGeom prst="rect">
            <a:avLst/>
          </a:prstGeom>
        </p:spPr>
      </p:pic>
      <p:pic>
        <p:nvPicPr>
          <p:cNvPr id="3" name="Picture 2">
            <a:extLst>
              <a:ext uri="{FF2B5EF4-FFF2-40B4-BE49-F238E27FC236}">
                <a16:creationId xmlns:a16="http://schemas.microsoft.com/office/drawing/2014/main" id="{7B29072C-C305-CE63-DEDE-2A4FF011EEFA}"/>
              </a:ext>
            </a:extLst>
          </p:cNvPr>
          <p:cNvPicPr>
            <a:picLocks noChangeAspect="1"/>
          </p:cNvPicPr>
          <p:nvPr/>
        </p:nvPicPr>
        <p:blipFill>
          <a:blip r:embed="rId4"/>
          <a:stretch>
            <a:fillRect/>
          </a:stretch>
        </p:blipFill>
        <p:spPr>
          <a:xfrm>
            <a:off x="3616262" y="1800637"/>
            <a:ext cx="4959473" cy="2762126"/>
          </a:xfrm>
          <a:prstGeom prst="rect">
            <a:avLst/>
          </a:prstGeom>
        </p:spPr>
      </p:pic>
    </p:spTree>
    <p:extLst>
      <p:ext uri="{BB962C8B-B14F-4D97-AF65-F5344CB8AC3E}">
        <p14:creationId xmlns:p14="http://schemas.microsoft.com/office/powerpoint/2010/main" val="3538753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93903"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3" name="Picture 2">
            <a:extLst>
              <a:ext uri="{FF2B5EF4-FFF2-40B4-BE49-F238E27FC236}">
                <a16:creationId xmlns:a16="http://schemas.microsoft.com/office/drawing/2014/main" id="{4855217E-D163-55ED-E193-FF6D4052F37C}"/>
              </a:ext>
            </a:extLst>
          </p:cNvPr>
          <p:cNvPicPr>
            <a:picLocks noChangeAspect="1"/>
          </p:cNvPicPr>
          <p:nvPr/>
        </p:nvPicPr>
        <p:blipFill>
          <a:blip r:embed="rId2"/>
          <a:stretch>
            <a:fillRect/>
          </a:stretch>
        </p:blipFill>
        <p:spPr>
          <a:xfrm>
            <a:off x="398154" y="401551"/>
            <a:ext cx="2003301" cy="1115717"/>
          </a:xfrm>
          <a:prstGeom prst="rect">
            <a:avLst/>
          </a:prstGeom>
        </p:spPr>
      </p:pic>
      <p:grpSp>
        <p:nvGrpSpPr>
          <p:cNvPr id="5" name="Group 4">
            <a:extLst>
              <a:ext uri="{FF2B5EF4-FFF2-40B4-BE49-F238E27FC236}">
                <a16:creationId xmlns:a16="http://schemas.microsoft.com/office/drawing/2014/main" id="{27AB3789-0E64-B270-1D4B-ED00DF2B19B1}"/>
              </a:ext>
            </a:extLst>
          </p:cNvPr>
          <p:cNvGrpSpPr/>
          <p:nvPr/>
        </p:nvGrpSpPr>
        <p:grpSpPr>
          <a:xfrm>
            <a:off x="4399858" y="429403"/>
            <a:ext cx="7234813" cy="1413059"/>
            <a:chOff x="-643937" y="393015"/>
            <a:chExt cx="6699254" cy="1413059"/>
          </a:xfrm>
        </p:grpSpPr>
        <p:pic>
          <p:nvPicPr>
            <p:cNvPr id="6" name="Graphic 5">
              <a:extLst>
                <a:ext uri="{FF2B5EF4-FFF2-40B4-BE49-F238E27FC236}">
                  <a16:creationId xmlns:a16="http://schemas.microsoft.com/office/drawing/2014/main" id="{79962158-E65A-CDF3-5111-B0314BDCC2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41705" y="393015"/>
              <a:ext cx="1434295" cy="1413059"/>
            </a:xfrm>
            <a:prstGeom prst="rect">
              <a:avLst/>
            </a:prstGeom>
          </p:spPr>
        </p:pic>
        <p:sp>
          <p:nvSpPr>
            <p:cNvPr id="7" name="TextBox 6">
              <a:extLst>
                <a:ext uri="{FF2B5EF4-FFF2-40B4-BE49-F238E27FC236}">
                  <a16:creationId xmlns:a16="http://schemas.microsoft.com/office/drawing/2014/main" id="{75992D3A-966F-77E3-1B45-A279C4583B6B}"/>
                </a:ext>
              </a:extLst>
            </p:cNvPr>
            <p:cNvSpPr txBox="1"/>
            <p:nvPr/>
          </p:nvSpPr>
          <p:spPr>
            <a:xfrm>
              <a:off x="-643937" y="479606"/>
              <a:ext cx="6699254" cy="646331"/>
            </a:xfrm>
            <a:prstGeom prst="rect">
              <a:avLst/>
            </a:prstGeom>
            <a:noFill/>
          </p:spPr>
          <p:txBody>
            <a:bodyPr wrap="square" rtlCol="0">
              <a:spAutoFit/>
            </a:bodyPr>
            <a:lstStyle/>
            <a:p>
              <a:pPr algn="r" defTabSz="609585"/>
              <a:r>
                <a:rPr lang="en-US" sz="3600" b="1" dirty="0">
                  <a:solidFill>
                    <a:prstClr val="black"/>
                  </a:solidFill>
                  <a:latin typeface="Calibri" panose="020F0502020204030204"/>
                </a:rPr>
                <a:t>Some New Learning</a:t>
              </a:r>
              <a:endParaRPr lang="en-GB" sz="3600" b="1" dirty="0">
                <a:solidFill>
                  <a:prstClr val="black"/>
                </a:solidFill>
                <a:latin typeface="Calibri" panose="020F0502020204030204"/>
              </a:endParaRPr>
            </a:p>
          </p:txBody>
        </p:sp>
      </p:grpSp>
      <p:graphicFrame>
        <p:nvGraphicFramePr>
          <p:cNvPr id="4" name="Table 3">
            <a:extLst>
              <a:ext uri="{FF2B5EF4-FFF2-40B4-BE49-F238E27FC236}">
                <a16:creationId xmlns:a16="http://schemas.microsoft.com/office/drawing/2014/main" id="{85DBACFA-09D8-23D0-7789-D614F970698C}"/>
              </a:ext>
            </a:extLst>
          </p:cNvPr>
          <p:cNvGraphicFramePr>
            <a:graphicFrameLocks noGrp="1"/>
          </p:cNvGraphicFramePr>
          <p:nvPr>
            <p:extLst>
              <p:ext uri="{D42A27DB-BD31-4B8C-83A1-F6EECF244321}">
                <p14:modId xmlns:p14="http://schemas.microsoft.com/office/powerpoint/2010/main" val="3302642664"/>
              </p:ext>
            </p:extLst>
          </p:nvPr>
        </p:nvGraphicFramePr>
        <p:xfrm>
          <a:off x="794022" y="1657368"/>
          <a:ext cx="10677235" cy="1599110"/>
        </p:xfrm>
        <a:graphic>
          <a:graphicData uri="http://schemas.openxmlformats.org/drawingml/2006/table">
            <a:tbl>
              <a:tblPr firstRow="1" bandRow="1">
                <a:tableStyleId>{5C22544A-7EE6-4342-B048-85BDC9FD1C3A}</a:tableStyleId>
              </a:tblPr>
              <a:tblGrid>
                <a:gridCol w="2135447">
                  <a:extLst>
                    <a:ext uri="{9D8B030D-6E8A-4147-A177-3AD203B41FA5}">
                      <a16:colId xmlns:a16="http://schemas.microsoft.com/office/drawing/2014/main" val="1001709995"/>
                    </a:ext>
                  </a:extLst>
                </a:gridCol>
                <a:gridCol w="2135447">
                  <a:extLst>
                    <a:ext uri="{9D8B030D-6E8A-4147-A177-3AD203B41FA5}">
                      <a16:colId xmlns:a16="http://schemas.microsoft.com/office/drawing/2014/main" val="2119136607"/>
                    </a:ext>
                  </a:extLst>
                </a:gridCol>
                <a:gridCol w="2135447">
                  <a:extLst>
                    <a:ext uri="{9D8B030D-6E8A-4147-A177-3AD203B41FA5}">
                      <a16:colId xmlns:a16="http://schemas.microsoft.com/office/drawing/2014/main" val="660907820"/>
                    </a:ext>
                  </a:extLst>
                </a:gridCol>
                <a:gridCol w="2135447">
                  <a:extLst>
                    <a:ext uri="{9D8B030D-6E8A-4147-A177-3AD203B41FA5}">
                      <a16:colId xmlns:a16="http://schemas.microsoft.com/office/drawing/2014/main" val="3170040237"/>
                    </a:ext>
                  </a:extLst>
                </a:gridCol>
                <a:gridCol w="2135447">
                  <a:extLst>
                    <a:ext uri="{9D8B030D-6E8A-4147-A177-3AD203B41FA5}">
                      <a16:colId xmlns:a16="http://schemas.microsoft.com/office/drawing/2014/main" val="2104469301"/>
                    </a:ext>
                  </a:extLst>
                </a:gridCol>
              </a:tblGrid>
              <a:tr h="799555">
                <a:tc>
                  <a:txBody>
                    <a:bodyPr/>
                    <a:lstStyle/>
                    <a:p>
                      <a:pPr algn="ctr" fontAlgn="b"/>
                      <a:r>
                        <a:rPr lang="en-GB" sz="2400" b="1" i="0" u="none" strike="noStrike" dirty="0">
                          <a:solidFill>
                            <a:srgbClr val="000000"/>
                          </a:solidFill>
                          <a:effectLst/>
                          <a:latin typeface="Aptos Narrow" panose="020B0004020202020204" pitchFamily="34" charset="0"/>
                        </a:rPr>
                        <a:t>gongoozler</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2400" b="1" i="0" u="none" strike="noStrike" dirty="0" err="1">
                          <a:solidFill>
                            <a:srgbClr val="000000"/>
                          </a:solidFill>
                          <a:effectLst/>
                          <a:latin typeface="Aptos Narrow" panose="020B0004020202020204" pitchFamily="34" charset="0"/>
                        </a:rPr>
                        <a:t>tyrotoxism</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US" sz="2400" b="1" i="0" u="none" strike="noStrike" dirty="0">
                          <a:solidFill>
                            <a:srgbClr val="000000"/>
                          </a:solidFill>
                          <a:effectLst/>
                          <a:latin typeface="Aptos Narrow" panose="020B0004020202020204" pitchFamily="34" charset="0"/>
                        </a:rPr>
                        <a:t>d</a:t>
                      </a:r>
                      <a:r>
                        <a:rPr lang="en-GB" sz="2400" b="1" i="0" u="none" strike="noStrike" dirty="0" err="1">
                          <a:solidFill>
                            <a:srgbClr val="000000"/>
                          </a:solidFill>
                          <a:effectLst/>
                          <a:latin typeface="Aptos Narrow" panose="020B0004020202020204" pitchFamily="34" charset="0"/>
                        </a:rPr>
                        <a:t>ompteuse</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2400" b="1" i="0" u="none" strike="noStrike" dirty="0">
                          <a:solidFill>
                            <a:srgbClr val="000000"/>
                          </a:solidFill>
                          <a:effectLst/>
                          <a:latin typeface="Aptos Narrow" panose="020B0004020202020204" pitchFamily="34" charset="0"/>
                        </a:rPr>
                        <a:t>pandiculation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2400" b="1" i="0" u="none" strike="noStrike" dirty="0">
                          <a:solidFill>
                            <a:srgbClr val="000000"/>
                          </a:solidFill>
                          <a:effectLst/>
                          <a:latin typeface="Aptos Narrow" panose="020B0004020202020204" pitchFamily="34" charset="0"/>
                        </a:rPr>
                        <a:t>sciapodous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5778455"/>
                  </a:ext>
                </a:extLst>
              </a:tr>
              <a:tr h="799555">
                <a:tc>
                  <a:txBody>
                    <a:bodyPr/>
                    <a:lstStyle/>
                    <a:p>
                      <a:pPr algn="ctr" fontAlgn="b"/>
                      <a:r>
                        <a:rPr lang="en-US" sz="2400" b="1" i="0" u="none" strike="noStrike" dirty="0" err="1">
                          <a:solidFill>
                            <a:srgbClr val="000000"/>
                          </a:solidFill>
                          <a:effectLst/>
                          <a:latin typeface="Aptos Narrow" panose="020B0004020202020204" pitchFamily="34" charset="0"/>
                        </a:rPr>
                        <a:t>phenakism</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2400" b="1" i="0" u="none" strike="noStrike" dirty="0">
                          <a:solidFill>
                            <a:srgbClr val="000000"/>
                          </a:solidFill>
                          <a:effectLst/>
                          <a:latin typeface="Aptos Narrow" panose="020B0004020202020204" pitchFamily="34" charset="0"/>
                        </a:rPr>
                        <a:t>nihilarian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2400" b="1" i="0" u="none" strike="noStrike" dirty="0" err="1">
                          <a:solidFill>
                            <a:srgbClr val="000000"/>
                          </a:solidFill>
                          <a:effectLst/>
                          <a:latin typeface="Aptos Narrow" panose="020B0004020202020204" pitchFamily="34" charset="0"/>
                        </a:rPr>
                        <a:t>mesonoxian</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fontAlgn="b"/>
                      <a:r>
                        <a:rPr lang="en-GB" sz="2400" b="1" i="0" u="none" strike="noStrike" dirty="0">
                          <a:solidFill>
                            <a:srgbClr val="000000"/>
                          </a:solidFill>
                          <a:effectLst/>
                          <a:latin typeface="Aptos Narrow" panose="020B0004020202020204" pitchFamily="34" charset="0"/>
                        </a:rPr>
                        <a:t>pronk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2400" b="1" i="0" u="none" strike="noStrike" dirty="0">
                          <a:solidFill>
                            <a:srgbClr val="000000"/>
                          </a:solidFill>
                          <a:effectLst/>
                          <a:latin typeface="Aptos Narrow" panose="020B0004020202020204" pitchFamily="34" charset="0"/>
                        </a:rPr>
                        <a:t>agraffe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74747667"/>
                  </a:ext>
                </a:extLst>
              </a:tr>
            </a:tbl>
          </a:graphicData>
        </a:graphic>
      </p:graphicFrame>
      <p:grpSp>
        <p:nvGrpSpPr>
          <p:cNvPr id="9" name="Group 8">
            <a:extLst>
              <a:ext uri="{FF2B5EF4-FFF2-40B4-BE49-F238E27FC236}">
                <a16:creationId xmlns:a16="http://schemas.microsoft.com/office/drawing/2014/main" id="{E2B733E1-3979-5C67-8243-7F9FD572FE32}"/>
              </a:ext>
            </a:extLst>
          </p:cNvPr>
          <p:cNvGrpSpPr/>
          <p:nvPr/>
        </p:nvGrpSpPr>
        <p:grpSpPr>
          <a:xfrm>
            <a:off x="779483" y="3399310"/>
            <a:ext cx="10836317" cy="2910627"/>
            <a:chOff x="779483" y="3399310"/>
            <a:chExt cx="10836317" cy="2910627"/>
          </a:xfrm>
        </p:grpSpPr>
        <p:sp>
          <p:nvSpPr>
            <p:cNvPr id="8" name="TextBox 7">
              <a:extLst>
                <a:ext uri="{FF2B5EF4-FFF2-40B4-BE49-F238E27FC236}">
                  <a16:creationId xmlns:a16="http://schemas.microsoft.com/office/drawing/2014/main" id="{B1822CD4-244A-77A8-F741-137ED30840BA}"/>
                </a:ext>
              </a:extLst>
            </p:cNvPr>
            <p:cNvSpPr txBox="1"/>
            <p:nvPr/>
          </p:nvSpPr>
          <p:spPr>
            <a:xfrm>
              <a:off x="779483" y="3479678"/>
              <a:ext cx="2441445" cy="461665"/>
            </a:xfrm>
            <a:prstGeom prst="rect">
              <a:avLst/>
            </a:prstGeom>
            <a:noFill/>
          </p:spPr>
          <p:txBody>
            <a:bodyPr wrap="square" rtlCol="0">
              <a:spAutoFit/>
            </a:bodyPr>
            <a:lstStyle/>
            <a:p>
              <a:r>
                <a:rPr lang="en-GB" sz="2400" b="0" i="0" u="none" strike="noStrike" dirty="0">
                  <a:solidFill>
                    <a:srgbClr val="000000"/>
                  </a:solidFill>
                  <a:effectLst/>
                  <a:latin typeface="Aptos Narrow" panose="020B0004020202020204" pitchFamily="34" charset="0"/>
                </a:rPr>
                <a:t>Having huge feet</a:t>
              </a:r>
            </a:p>
          </p:txBody>
        </p:sp>
        <p:sp>
          <p:nvSpPr>
            <p:cNvPr id="11" name="TextBox 10">
              <a:extLst>
                <a:ext uri="{FF2B5EF4-FFF2-40B4-BE49-F238E27FC236}">
                  <a16:creationId xmlns:a16="http://schemas.microsoft.com/office/drawing/2014/main" id="{C90C1F84-5BCC-4C58-0501-02D9EE1F78AE}"/>
                </a:ext>
              </a:extLst>
            </p:cNvPr>
            <p:cNvSpPr txBox="1"/>
            <p:nvPr/>
          </p:nvSpPr>
          <p:spPr>
            <a:xfrm>
              <a:off x="779483" y="4945513"/>
              <a:ext cx="3243941" cy="830997"/>
            </a:xfrm>
            <a:prstGeom prst="rect">
              <a:avLst/>
            </a:prstGeom>
            <a:noFill/>
          </p:spPr>
          <p:txBody>
            <a:bodyPr wrap="square" rtlCol="0">
              <a:spAutoFit/>
            </a:bodyPr>
            <a:lstStyle/>
            <a:p>
              <a:pPr algn="l" fontAlgn="b"/>
              <a:r>
                <a:rPr lang="en-US" sz="2400" dirty="0">
                  <a:solidFill>
                    <a:srgbClr val="000000"/>
                  </a:solidFill>
                  <a:latin typeface="Aptos Narrow" panose="020B0004020202020204" pitchFamily="34" charset="0"/>
                </a:rPr>
                <a:t>S</a:t>
              </a:r>
              <a:r>
                <a:rPr lang="en-GB" sz="2400" dirty="0" err="1">
                  <a:solidFill>
                    <a:srgbClr val="000000"/>
                  </a:solidFill>
                  <a:latin typeface="Aptos Narrow" panose="020B0004020202020204" pitchFamily="34" charset="0"/>
                </a:rPr>
                <a:t>tretching</a:t>
              </a:r>
              <a:r>
                <a:rPr lang="en-GB" sz="2400" dirty="0">
                  <a:solidFill>
                    <a:srgbClr val="000000"/>
                  </a:solidFill>
                  <a:latin typeface="Aptos Narrow" panose="020B0004020202020204" pitchFamily="34" charset="0"/>
                </a:rPr>
                <a:t> or yawning before waking up</a:t>
              </a:r>
              <a:endParaRPr lang="en-GB" sz="2400" b="0" i="0" u="none" strike="noStrike" dirty="0">
                <a:solidFill>
                  <a:srgbClr val="000000"/>
                </a:solidFill>
                <a:effectLst/>
                <a:latin typeface="Aptos Narrow" panose="020B0004020202020204" pitchFamily="34" charset="0"/>
              </a:endParaRPr>
            </a:p>
          </p:txBody>
        </p:sp>
        <p:sp>
          <p:nvSpPr>
            <p:cNvPr id="13" name="TextBox 12">
              <a:extLst>
                <a:ext uri="{FF2B5EF4-FFF2-40B4-BE49-F238E27FC236}">
                  <a16:creationId xmlns:a16="http://schemas.microsoft.com/office/drawing/2014/main" id="{12CD4F81-98E0-5CDB-CF14-7E3F0591B20D}"/>
                </a:ext>
              </a:extLst>
            </p:cNvPr>
            <p:cNvSpPr txBox="1"/>
            <p:nvPr/>
          </p:nvSpPr>
          <p:spPr>
            <a:xfrm>
              <a:off x="8227315" y="3399310"/>
              <a:ext cx="3243942" cy="830997"/>
            </a:xfrm>
            <a:prstGeom prst="rect">
              <a:avLst/>
            </a:prstGeom>
            <a:noFill/>
          </p:spPr>
          <p:txBody>
            <a:bodyPr wrap="square" rtlCol="0">
              <a:spAutoFit/>
            </a:bodyPr>
            <a:lstStyle/>
            <a:p>
              <a:r>
                <a:rPr lang="en-US" sz="2400" dirty="0">
                  <a:solidFill>
                    <a:srgbClr val="000000"/>
                  </a:solidFill>
                  <a:latin typeface="Aptos Narrow" panose="020B0004020202020204" pitchFamily="34" charset="0"/>
                </a:rPr>
                <a:t>A woman who trains animals</a:t>
              </a:r>
              <a:endParaRPr lang="en-GB" sz="2400" b="0" i="0" u="none" strike="noStrike" dirty="0">
                <a:solidFill>
                  <a:srgbClr val="000000"/>
                </a:solidFill>
                <a:effectLst/>
                <a:latin typeface="Aptos Narrow" panose="020B0004020202020204" pitchFamily="34" charset="0"/>
              </a:endParaRPr>
            </a:p>
          </p:txBody>
        </p:sp>
        <p:sp>
          <p:nvSpPr>
            <p:cNvPr id="14" name="TextBox 13">
              <a:extLst>
                <a:ext uri="{FF2B5EF4-FFF2-40B4-BE49-F238E27FC236}">
                  <a16:creationId xmlns:a16="http://schemas.microsoft.com/office/drawing/2014/main" id="{8190D5E3-EF79-EC6E-D728-776916EA6958}"/>
                </a:ext>
              </a:extLst>
            </p:cNvPr>
            <p:cNvSpPr txBox="1"/>
            <p:nvPr/>
          </p:nvSpPr>
          <p:spPr>
            <a:xfrm>
              <a:off x="779483" y="4088302"/>
              <a:ext cx="2934118" cy="830997"/>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Wire that holds cork in a champagne bottle</a:t>
              </a:r>
            </a:p>
          </p:txBody>
        </p:sp>
        <p:sp>
          <p:nvSpPr>
            <p:cNvPr id="17" name="TextBox 16">
              <a:extLst>
                <a:ext uri="{FF2B5EF4-FFF2-40B4-BE49-F238E27FC236}">
                  <a16:creationId xmlns:a16="http://schemas.microsoft.com/office/drawing/2014/main" id="{DC93303C-9DF0-30E3-3629-2D0D9A488DCB}"/>
                </a:ext>
              </a:extLst>
            </p:cNvPr>
            <p:cNvSpPr txBox="1"/>
            <p:nvPr/>
          </p:nvSpPr>
          <p:spPr>
            <a:xfrm>
              <a:off x="8227315" y="4526594"/>
              <a:ext cx="3388485"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To be poisoned by cheese</a:t>
              </a:r>
            </a:p>
          </p:txBody>
        </p:sp>
        <p:sp>
          <p:nvSpPr>
            <p:cNvPr id="18" name="TextBox 17">
              <a:extLst>
                <a:ext uri="{FF2B5EF4-FFF2-40B4-BE49-F238E27FC236}">
                  <a16:creationId xmlns:a16="http://schemas.microsoft.com/office/drawing/2014/main" id="{4C754755-DDE9-1D43-8BE3-3A63B6C897C6}"/>
                </a:ext>
              </a:extLst>
            </p:cNvPr>
            <p:cNvSpPr txBox="1"/>
            <p:nvPr/>
          </p:nvSpPr>
          <p:spPr>
            <a:xfrm>
              <a:off x="4474028" y="3439078"/>
              <a:ext cx="3243942" cy="830997"/>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Someone who watches but does nothing</a:t>
              </a:r>
            </a:p>
          </p:txBody>
        </p:sp>
        <p:sp>
          <p:nvSpPr>
            <p:cNvPr id="19" name="TextBox 18">
              <a:extLst>
                <a:ext uri="{FF2B5EF4-FFF2-40B4-BE49-F238E27FC236}">
                  <a16:creationId xmlns:a16="http://schemas.microsoft.com/office/drawing/2014/main" id="{BF1A776B-B1F3-F206-1A37-BC4E097451D0}"/>
                </a:ext>
              </a:extLst>
            </p:cNvPr>
            <p:cNvSpPr txBox="1"/>
            <p:nvPr/>
          </p:nvSpPr>
          <p:spPr>
            <a:xfrm>
              <a:off x="8227315" y="5848272"/>
              <a:ext cx="3243942"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A weak or foolish person</a:t>
              </a:r>
            </a:p>
          </p:txBody>
        </p:sp>
        <p:sp>
          <p:nvSpPr>
            <p:cNvPr id="20" name="TextBox 19">
              <a:extLst>
                <a:ext uri="{FF2B5EF4-FFF2-40B4-BE49-F238E27FC236}">
                  <a16:creationId xmlns:a16="http://schemas.microsoft.com/office/drawing/2014/main" id="{B74B19ED-D648-E1D6-85DF-BB29F2DF616C}"/>
                </a:ext>
              </a:extLst>
            </p:cNvPr>
            <p:cNvSpPr txBox="1"/>
            <p:nvPr/>
          </p:nvSpPr>
          <p:spPr>
            <a:xfrm>
              <a:off x="779483" y="5818112"/>
              <a:ext cx="3243941" cy="461665"/>
            </a:xfrm>
            <a:prstGeom prst="rect">
              <a:avLst/>
            </a:prstGeom>
            <a:noFill/>
          </p:spPr>
          <p:txBody>
            <a:bodyPr wrap="square" rtlCol="0">
              <a:spAutoFit/>
            </a:bodyPr>
            <a:lstStyle/>
            <a:p>
              <a:pPr algn="l" fontAlgn="b"/>
              <a:r>
                <a:rPr lang="en-GB" sz="2400" b="0" i="0" u="none" strike="noStrike" dirty="0">
                  <a:solidFill>
                    <a:srgbClr val="000000"/>
                  </a:solidFill>
                  <a:effectLst/>
                  <a:latin typeface="Aptos Narrow" panose="020B0004020202020204" pitchFamily="34" charset="0"/>
                </a:rPr>
                <a:t>At midnight</a:t>
              </a:r>
            </a:p>
          </p:txBody>
        </p:sp>
        <p:sp>
          <p:nvSpPr>
            <p:cNvPr id="21" name="TextBox 20">
              <a:extLst>
                <a:ext uri="{FF2B5EF4-FFF2-40B4-BE49-F238E27FC236}">
                  <a16:creationId xmlns:a16="http://schemas.microsoft.com/office/drawing/2014/main" id="{82185AFF-BCC9-E2E7-69DC-6C29982A2542}"/>
                </a:ext>
              </a:extLst>
            </p:cNvPr>
            <p:cNvSpPr txBox="1"/>
            <p:nvPr/>
          </p:nvSpPr>
          <p:spPr>
            <a:xfrm>
              <a:off x="4474028" y="4459008"/>
              <a:ext cx="3243942" cy="1200329"/>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A person who deals with things that lack importance</a:t>
              </a:r>
            </a:p>
          </p:txBody>
        </p:sp>
        <p:sp>
          <p:nvSpPr>
            <p:cNvPr id="22" name="TextBox 21">
              <a:extLst>
                <a:ext uri="{FF2B5EF4-FFF2-40B4-BE49-F238E27FC236}">
                  <a16:creationId xmlns:a16="http://schemas.microsoft.com/office/drawing/2014/main" id="{ABCE362D-806D-D02F-2033-4ECE9992EB32}"/>
                </a:ext>
              </a:extLst>
            </p:cNvPr>
            <p:cNvSpPr txBox="1"/>
            <p:nvPr/>
          </p:nvSpPr>
          <p:spPr>
            <a:xfrm>
              <a:off x="4474028" y="5848271"/>
              <a:ext cx="3243942" cy="461665"/>
            </a:xfrm>
            <a:prstGeom prst="rect">
              <a:avLst/>
            </a:prstGeom>
            <a:noFill/>
          </p:spPr>
          <p:txBody>
            <a:bodyPr wrap="square" rtlCol="0">
              <a:spAutoFit/>
            </a:bodyPr>
            <a:lstStyle/>
            <a:p>
              <a:pPr algn="l" fontAlgn="b"/>
              <a:r>
                <a:rPr lang="en-US" sz="2400" dirty="0">
                  <a:solidFill>
                    <a:srgbClr val="000000"/>
                  </a:solidFill>
                  <a:latin typeface="Aptos Narrow" panose="020B0004020202020204" pitchFamily="34" charset="0"/>
                </a:rPr>
                <a:t>Deception or trickery</a:t>
              </a:r>
              <a:endParaRPr lang="en-US" sz="2400" b="0" i="0" u="none" strike="noStrike" dirty="0">
                <a:solidFill>
                  <a:srgbClr val="000000"/>
                </a:solidFill>
                <a:effectLst/>
                <a:latin typeface="Aptos Narrow" panose="020B0004020202020204" pitchFamily="34" charset="0"/>
              </a:endParaRPr>
            </a:p>
          </p:txBody>
        </p:sp>
      </p:grpSp>
      <p:pic>
        <p:nvPicPr>
          <p:cNvPr id="10" name="Picture 9">
            <a:extLst>
              <a:ext uri="{FF2B5EF4-FFF2-40B4-BE49-F238E27FC236}">
                <a16:creationId xmlns:a16="http://schemas.microsoft.com/office/drawing/2014/main" id="{A7369A15-81CF-977B-FEDB-ED526DD83198}"/>
              </a:ext>
            </a:extLst>
          </p:cNvPr>
          <p:cNvPicPr>
            <a:picLocks noChangeAspect="1"/>
          </p:cNvPicPr>
          <p:nvPr/>
        </p:nvPicPr>
        <p:blipFill>
          <a:blip r:embed="rId4"/>
          <a:srcRect/>
          <a:stretch/>
        </p:blipFill>
        <p:spPr>
          <a:xfrm>
            <a:off x="10541000" y="6336222"/>
            <a:ext cx="1373770" cy="266511"/>
          </a:xfrm>
          <a:prstGeom prst="rect">
            <a:avLst/>
          </a:prstGeom>
        </p:spPr>
      </p:pic>
    </p:spTree>
    <p:extLst>
      <p:ext uri="{BB962C8B-B14F-4D97-AF65-F5344CB8AC3E}">
        <p14:creationId xmlns:p14="http://schemas.microsoft.com/office/powerpoint/2010/main" val="27209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5D2B368-D6F3-B005-E165-D778DCE4050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6A051DCD-8855-84F3-CE92-3E0F9AAAD79B}"/>
              </a:ext>
            </a:extLst>
          </p:cNvPr>
          <p:cNvSpPr txBox="1"/>
          <p:nvPr/>
        </p:nvSpPr>
        <p:spPr>
          <a:xfrm>
            <a:off x="862116" y="515994"/>
            <a:ext cx="10772555" cy="646331"/>
          </a:xfrm>
          <a:prstGeom prst="rect">
            <a:avLst/>
          </a:prstGeom>
          <a:noFill/>
        </p:spPr>
        <p:txBody>
          <a:bodyPr wrap="square" rtlCol="0">
            <a:spAutoFit/>
          </a:bodyPr>
          <a:lstStyle/>
          <a:p>
            <a:pPr algn="ctr" defTabSz="609585"/>
            <a:r>
              <a:rPr lang="en-US" sz="3600" b="1" dirty="0">
                <a:solidFill>
                  <a:prstClr val="black"/>
                </a:solidFill>
                <a:latin typeface="Calibri" panose="020F0502020204030204"/>
              </a:rPr>
              <a:t>Some New Learning</a:t>
            </a:r>
            <a:endParaRPr lang="en-GB" sz="3600" b="1" dirty="0">
              <a:solidFill>
                <a:prstClr val="black"/>
              </a:solidFill>
              <a:latin typeface="Calibri" panose="020F0502020204030204"/>
            </a:endParaRPr>
          </a:p>
        </p:txBody>
      </p:sp>
      <p:graphicFrame>
        <p:nvGraphicFramePr>
          <p:cNvPr id="4" name="Table 3">
            <a:extLst>
              <a:ext uri="{FF2B5EF4-FFF2-40B4-BE49-F238E27FC236}">
                <a16:creationId xmlns:a16="http://schemas.microsoft.com/office/drawing/2014/main" id="{7BFD344F-5A6F-EC60-CB99-3E71590A5438}"/>
              </a:ext>
            </a:extLst>
          </p:cNvPr>
          <p:cNvGraphicFramePr>
            <a:graphicFrameLocks noGrp="1"/>
          </p:cNvGraphicFramePr>
          <p:nvPr>
            <p:extLst>
              <p:ext uri="{D42A27DB-BD31-4B8C-83A1-F6EECF244321}">
                <p14:modId xmlns:p14="http://schemas.microsoft.com/office/powerpoint/2010/main" val="833206842"/>
              </p:ext>
            </p:extLst>
          </p:nvPr>
        </p:nvGraphicFramePr>
        <p:xfrm>
          <a:off x="862116" y="1403212"/>
          <a:ext cx="10677235" cy="1599110"/>
        </p:xfrm>
        <a:graphic>
          <a:graphicData uri="http://schemas.openxmlformats.org/drawingml/2006/table">
            <a:tbl>
              <a:tblPr firstRow="1" bandRow="1">
                <a:tableStyleId>{5C22544A-7EE6-4342-B048-85BDC9FD1C3A}</a:tableStyleId>
              </a:tblPr>
              <a:tblGrid>
                <a:gridCol w="2135447">
                  <a:extLst>
                    <a:ext uri="{9D8B030D-6E8A-4147-A177-3AD203B41FA5}">
                      <a16:colId xmlns:a16="http://schemas.microsoft.com/office/drawing/2014/main" val="1001709995"/>
                    </a:ext>
                  </a:extLst>
                </a:gridCol>
                <a:gridCol w="2135447">
                  <a:extLst>
                    <a:ext uri="{9D8B030D-6E8A-4147-A177-3AD203B41FA5}">
                      <a16:colId xmlns:a16="http://schemas.microsoft.com/office/drawing/2014/main" val="2119136607"/>
                    </a:ext>
                  </a:extLst>
                </a:gridCol>
                <a:gridCol w="2135447">
                  <a:extLst>
                    <a:ext uri="{9D8B030D-6E8A-4147-A177-3AD203B41FA5}">
                      <a16:colId xmlns:a16="http://schemas.microsoft.com/office/drawing/2014/main" val="660907820"/>
                    </a:ext>
                  </a:extLst>
                </a:gridCol>
                <a:gridCol w="2135447">
                  <a:extLst>
                    <a:ext uri="{9D8B030D-6E8A-4147-A177-3AD203B41FA5}">
                      <a16:colId xmlns:a16="http://schemas.microsoft.com/office/drawing/2014/main" val="3170040237"/>
                    </a:ext>
                  </a:extLst>
                </a:gridCol>
                <a:gridCol w="2135447">
                  <a:extLst>
                    <a:ext uri="{9D8B030D-6E8A-4147-A177-3AD203B41FA5}">
                      <a16:colId xmlns:a16="http://schemas.microsoft.com/office/drawing/2014/main" val="2104469301"/>
                    </a:ext>
                  </a:extLst>
                </a:gridCol>
              </a:tblGrid>
              <a:tr h="799555">
                <a:tc>
                  <a:txBody>
                    <a:bodyPr/>
                    <a:lstStyle/>
                    <a:p>
                      <a:pPr algn="ctr" fontAlgn="b"/>
                      <a:r>
                        <a:rPr lang="en-GB" sz="2400" b="1" i="0" u="none" strike="noStrike" dirty="0">
                          <a:solidFill>
                            <a:srgbClr val="000000"/>
                          </a:solidFill>
                          <a:effectLst/>
                          <a:latin typeface="Aptos Narrow" panose="020B0004020202020204" pitchFamily="34" charset="0"/>
                        </a:rPr>
                        <a:t>gongoozler</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GB" sz="2400" b="1" i="0" u="none" strike="noStrike" dirty="0" err="1">
                          <a:solidFill>
                            <a:srgbClr val="000000"/>
                          </a:solidFill>
                          <a:effectLst/>
                          <a:latin typeface="Aptos Narrow" panose="020B0004020202020204" pitchFamily="34" charset="0"/>
                        </a:rPr>
                        <a:t>tyrotoxism</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2400" b="1" i="0" u="none" strike="noStrike" dirty="0">
                          <a:solidFill>
                            <a:srgbClr val="000000"/>
                          </a:solidFill>
                          <a:effectLst/>
                          <a:latin typeface="Aptos Narrow" panose="020B0004020202020204" pitchFamily="34" charset="0"/>
                        </a:rPr>
                        <a:t>d</a:t>
                      </a:r>
                      <a:r>
                        <a:rPr lang="en-GB" sz="2400" b="1" i="0" u="none" strike="noStrike" dirty="0" err="1">
                          <a:solidFill>
                            <a:srgbClr val="000000"/>
                          </a:solidFill>
                          <a:effectLst/>
                          <a:latin typeface="Aptos Narrow" panose="020B0004020202020204" pitchFamily="34" charset="0"/>
                        </a:rPr>
                        <a:t>ompteuse</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US" sz="2400" b="1" i="0" u="none" strike="noStrike" dirty="0">
                          <a:solidFill>
                            <a:srgbClr val="000000"/>
                          </a:solidFill>
                          <a:effectLst/>
                          <a:latin typeface="Aptos Narrow" panose="020B0004020202020204" pitchFamily="34" charset="0"/>
                        </a:rPr>
                        <a:t>p</a:t>
                      </a:r>
                      <a:r>
                        <a:rPr lang="en-GB" sz="2400" b="1" i="0" u="none" strike="noStrike" dirty="0" err="1">
                          <a:solidFill>
                            <a:srgbClr val="000000"/>
                          </a:solidFill>
                          <a:effectLst/>
                          <a:latin typeface="Aptos Narrow" panose="020B0004020202020204" pitchFamily="34" charset="0"/>
                        </a:rPr>
                        <a:t>andiculation</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GB" sz="2400" b="1" i="0" u="none" strike="noStrike" dirty="0">
                          <a:solidFill>
                            <a:srgbClr val="000000"/>
                          </a:solidFill>
                          <a:effectLst/>
                          <a:latin typeface="Aptos Narrow" panose="020B0004020202020204" pitchFamily="34" charset="0"/>
                        </a:rPr>
                        <a:t>sciapodous</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85778455"/>
                  </a:ext>
                </a:extLst>
              </a:tr>
              <a:tr h="799555">
                <a:tc>
                  <a:txBody>
                    <a:bodyPr/>
                    <a:lstStyle/>
                    <a:p>
                      <a:pPr algn="ctr" fontAlgn="b"/>
                      <a:r>
                        <a:rPr lang="en-US" sz="2400" b="1" i="0" u="none" strike="noStrike" dirty="0" err="1">
                          <a:solidFill>
                            <a:srgbClr val="000000"/>
                          </a:solidFill>
                          <a:effectLst/>
                          <a:latin typeface="Aptos Narrow" panose="020B0004020202020204" pitchFamily="34" charset="0"/>
                        </a:rPr>
                        <a:t>phenakism</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GB" sz="2400" b="1" i="0" u="none" strike="noStrike" dirty="0">
                          <a:solidFill>
                            <a:srgbClr val="000000"/>
                          </a:solidFill>
                          <a:effectLst/>
                          <a:latin typeface="Aptos Narrow" panose="020B0004020202020204" pitchFamily="34" charset="0"/>
                        </a:rPr>
                        <a:t>nihilarian</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GB" sz="2400" b="1" i="0" u="none" strike="noStrike" dirty="0" err="1">
                          <a:solidFill>
                            <a:srgbClr val="000000"/>
                          </a:solidFill>
                          <a:effectLst/>
                          <a:latin typeface="Aptos Narrow" panose="020B0004020202020204" pitchFamily="34" charset="0"/>
                        </a:rPr>
                        <a:t>mesonoxian</a:t>
                      </a:r>
                      <a:endParaRPr lang="en-GB" sz="2400" b="1" i="0" u="none" strike="noStrike" dirty="0">
                        <a:solidFill>
                          <a:srgbClr val="000000"/>
                        </a:solidFill>
                        <a:effectLst/>
                        <a:latin typeface="Aptos Narrow" panose="020B000402020202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en-GB" sz="2400" b="1" i="0" u="none" strike="noStrike" dirty="0">
                          <a:solidFill>
                            <a:srgbClr val="000000"/>
                          </a:solidFill>
                          <a:effectLst/>
                          <a:latin typeface="Aptos Narrow" panose="020B0004020202020204" pitchFamily="34" charset="0"/>
                        </a:rPr>
                        <a:t>pronk</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2400" b="1" i="0" u="none" strike="noStrike" dirty="0">
                          <a:solidFill>
                            <a:srgbClr val="000000"/>
                          </a:solidFill>
                          <a:effectLst/>
                          <a:latin typeface="Aptos Narrow" panose="020B0004020202020204" pitchFamily="34" charset="0"/>
                        </a:rPr>
                        <a:t>agraffe</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674747667"/>
                  </a:ext>
                </a:extLst>
              </a:tr>
            </a:tbl>
          </a:graphicData>
        </a:graphic>
      </p:graphicFrame>
      <p:grpSp>
        <p:nvGrpSpPr>
          <p:cNvPr id="9" name="Group 8">
            <a:extLst>
              <a:ext uri="{FF2B5EF4-FFF2-40B4-BE49-F238E27FC236}">
                <a16:creationId xmlns:a16="http://schemas.microsoft.com/office/drawing/2014/main" id="{BE2EF57A-D38F-7D38-3DC5-B53D990611F7}"/>
              </a:ext>
            </a:extLst>
          </p:cNvPr>
          <p:cNvGrpSpPr/>
          <p:nvPr/>
        </p:nvGrpSpPr>
        <p:grpSpPr>
          <a:xfrm>
            <a:off x="779483" y="3399310"/>
            <a:ext cx="10836317" cy="3001767"/>
            <a:chOff x="779483" y="3399310"/>
            <a:chExt cx="10836317" cy="3001767"/>
          </a:xfrm>
        </p:grpSpPr>
        <p:sp>
          <p:nvSpPr>
            <p:cNvPr id="8" name="TextBox 7">
              <a:extLst>
                <a:ext uri="{FF2B5EF4-FFF2-40B4-BE49-F238E27FC236}">
                  <a16:creationId xmlns:a16="http://schemas.microsoft.com/office/drawing/2014/main" id="{3447BFB9-16F7-EE94-DA1D-D8D7A6F69F32}"/>
                </a:ext>
              </a:extLst>
            </p:cNvPr>
            <p:cNvSpPr txBox="1"/>
            <p:nvPr/>
          </p:nvSpPr>
          <p:spPr>
            <a:xfrm>
              <a:off x="779483" y="3479678"/>
              <a:ext cx="2441445" cy="461665"/>
            </a:xfrm>
            <a:prstGeom prst="rect">
              <a:avLst/>
            </a:prstGeom>
            <a:noFill/>
          </p:spPr>
          <p:txBody>
            <a:bodyPr wrap="square" rtlCol="0">
              <a:spAutoFit/>
            </a:bodyPr>
            <a:lstStyle/>
            <a:p>
              <a:r>
                <a:rPr lang="en-GB" sz="2400" b="0" i="0" u="none" strike="noStrike" dirty="0">
                  <a:solidFill>
                    <a:srgbClr val="000000"/>
                  </a:solidFill>
                  <a:effectLst/>
                  <a:latin typeface="Aptos Narrow" panose="020B0004020202020204" pitchFamily="34" charset="0"/>
                </a:rPr>
                <a:t>Having huge feet</a:t>
              </a:r>
            </a:p>
          </p:txBody>
        </p:sp>
        <p:sp>
          <p:nvSpPr>
            <p:cNvPr id="11" name="TextBox 10">
              <a:extLst>
                <a:ext uri="{FF2B5EF4-FFF2-40B4-BE49-F238E27FC236}">
                  <a16:creationId xmlns:a16="http://schemas.microsoft.com/office/drawing/2014/main" id="{8D3A6C3B-B075-1FBA-C685-480806657D10}"/>
                </a:ext>
              </a:extLst>
            </p:cNvPr>
            <p:cNvSpPr txBox="1"/>
            <p:nvPr/>
          </p:nvSpPr>
          <p:spPr>
            <a:xfrm>
              <a:off x="779483" y="5048150"/>
              <a:ext cx="3243941" cy="830997"/>
            </a:xfrm>
            <a:prstGeom prst="rect">
              <a:avLst/>
            </a:prstGeom>
            <a:noFill/>
          </p:spPr>
          <p:txBody>
            <a:bodyPr wrap="square" rtlCol="0">
              <a:spAutoFit/>
            </a:bodyPr>
            <a:lstStyle/>
            <a:p>
              <a:pPr algn="l" fontAlgn="b"/>
              <a:r>
                <a:rPr lang="en-US" sz="2400" dirty="0">
                  <a:solidFill>
                    <a:srgbClr val="000000"/>
                  </a:solidFill>
                  <a:latin typeface="Aptos Narrow" panose="020B0004020202020204" pitchFamily="34" charset="0"/>
                </a:rPr>
                <a:t>S</a:t>
              </a:r>
              <a:r>
                <a:rPr lang="en-GB" sz="2400" dirty="0" err="1">
                  <a:solidFill>
                    <a:srgbClr val="000000"/>
                  </a:solidFill>
                  <a:latin typeface="Aptos Narrow" panose="020B0004020202020204" pitchFamily="34" charset="0"/>
                </a:rPr>
                <a:t>tretching</a:t>
              </a:r>
              <a:r>
                <a:rPr lang="en-GB" sz="2400" dirty="0">
                  <a:solidFill>
                    <a:srgbClr val="000000"/>
                  </a:solidFill>
                  <a:latin typeface="Aptos Narrow" panose="020B0004020202020204" pitchFamily="34" charset="0"/>
                </a:rPr>
                <a:t> or yawning before waking up</a:t>
              </a:r>
              <a:endParaRPr lang="en-GB" sz="2400" b="0" i="0" u="none" strike="noStrike" dirty="0">
                <a:solidFill>
                  <a:srgbClr val="000000"/>
                </a:solidFill>
                <a:effectLst/>
                <a:latin typeface="Aptos Narrow" panose="020B0004020202020204" pitchFamily="34" charset="0"/>
              </a:endParaRPr>
            </a:p>
          </p:txBody>
        </p:sp>
        <p:sp>
          <p:nvSpPr>
            <p:cNvPr id="13" name="TextBox 12">
              <a:extLst>
                <a:ext uri="{FF2B5EF4-FFF2-40B4-BE49-F238E27FC236}">
                  <a16:creationId xmlns:a16="http://schemas.microsoft.com/office/drawing/2014/main" id="{D1BFDB2E-636E-F98A-62E0-B57871C3808E}"/>
                </a:ext>
              </a:extLst>
            </p:cNvPr>
            <p:cNvSpPr txBox="1"/>
            <p:nvPr/>
          </p:nvSpPr>
          <p:spPr>
            <a:xfrm>
              <a:off x="8227315" y="3399310"/>
              <a:ext cx="3243942" cy="830997"/>
            </a:xfrm>
            <a:prstGeom prst="rect">
              <a:avLst/>
            </a:prstGeom>
            <a:noFill/>
          </p:spPr>
          <p:txBody>
            <a:bodyPr wrap="square" rtlCol="0">
              <a:spAutoFit/>
            </a:bodyPr>
            <a:lstStyle/>
            <a:p>
              <a:r>
                <a:rPr lang="en-US" sz="2400" b="0" i="0" u="none" strike="noStrike" dirty="0">
                  <a:solidFill>
                    <a:srgbClr val="000000"/>
                  </a:solidFill>
                  <a:effectLst/>
                  <a:latin typeface="Aptos Narrow" panose="020B0004020202020204" pitchFamily="34" charset="0"/>
                </a:rPr>
                <a:t>A woman who trains animals</a:t>
              </a:r>
              <a:endParaRPr lang="en-GB" sz="2400" b="0" i="0" u="none" strike="noStrike" dirty="0">
                <a:solidFill>
                  <a:srgbClr val="000000"/>
                </a:solidFill>
                <a:effectLst/>
                <a:latin typeface="Aptos Narrow" panose="020B0004020202020204" pitchFamily="34" charset="0"/>
              </a:endParaRPr>
            </a:p>
          </p:txBody>
        </p:sp>
        <p:sp>
          <p:nvSpPr>
            <p:cNvPr id="14" name="TextBox 13">
              <a:extLst>
                <a:ext uri="{FF2B5EF4-FFF2-40B4-BE49-F238E27FC236}">
                  <a16:creationId xmlns:a16="http://schemas.microsoft.com/office/drawing/2014/main" id="{0B5BE769-B763-F840-F2D6-8EDCE42345D5}"/>
                </a:ext>
              </a:extLst>
            </p:cNvPr>
            <p:cNvSpPr txBox="1"/>
            <p:nvPr/>
          </p:nvSpPr>
          <p:spPr>
            <a:xfrm>
              <a:off x="779483" y="4088302"/>
              <a:ext cx="2934118" cy="830997"/>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Wire that holds cork in a champagne bottle</a:t>
              </a:r>
            </a:p>
          </p:txBody>
        </p:sp>
        <p:sp>
          <p:nvSpPr>
            <p:cNvPr id="17" name="TextBox 16">
              <a:extLst>
                <a:ext uri="{FF2B5EF4-FFF2-40B4-BE49-F238E27FC236}">
                  <a16:creationId xmlns:a16="http://schemas.microsoft.com/office/drawing/2014/main" id="{BC66C499-3576-F805-3CC2-D6F96C86978C}"/>
                </a:ext>
              </a:extLst>
            </p:cNvPr>
            <p:cNvSpPr txBox="1"/>
            <p:nvPr/>
          </p:nvSpPr>
          <p:spPr>
            <a:xfrm>
              <a:off x="8227315" y="4507933"/>
              <a:ext cx="3388485"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To be poisoned by cheese</a:t>
              </a:r>
            </a:p>
          </p:txBody>
        </p:sp>
        <p:sp>
          <p:nvSpPr>
            <p:cNvPr id="18" name="TextBox 17">
              <a:extLst>
                <a:ext uri="{FF2B5EF4-FFF2-40B4-BE49-F238E27FC236}">
                  <a16:creationId xmlns:a16="http://schemas.microsoft.com/office/drawing/2014/main" id="{1E72D479-70FE-CB80-792C-AA9C802995B9}"/>
                </a:ext>
              </a:extLst>
            </p:cNvPr>
            <p:cNvSpPr txBox="1"/>
            <p:nvPr/>
          </p:nvSpPr>
          <p:spPr>
            <a:xfrm>
              <a:off x="4474028" y="3439078"/>
              <a:ext cx="3243942" cy="830997"/>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Someone who watches but does nothing</a:t>
              </a:r>
            </a:p>
          </p:txBody>
        </p:sp>
        <p:sp>
          <p:nvSpPr>
            <p:cNvPr id="19" name="TextBox 18">
              <a:extLst>
                <a:ext uri="{FF2B5EF4-FFF2-40B4-BE49-F238E27FC236}">
                  <a16:creationId xmlns:a16="http://schemas.microsoft.com/office/drawing/2014/main" id="{5B8F1B2B-725D-CE3C-3293-DDBE0FC30924}"/>
                </a:ext>
              </a:extLst>
            </p:cNvPr>
            <p:cNvSpPr txBox="1"/>
            <p:nvPr/>
          </p:nvSpPr>
          <p:spPr>
            <a:xfrm>
              <a:off x="8227315" y="5848272"/>
              <a:ext cx="3243942"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A weak or foolish person</a:t>
              </a:r>
            </a:p>
          </p:txBody>
        </p:sp>
        <p:sp>
          <p:nvSpPr>
            <p:cNvPr id="20" name="TextBox 19">
              <a:extLst>
                <a:ext uri="{FF2B5EF4-FFF2-40B4-BE49-F238E27FC236}">
                  <a16:creationId xmlns:a16="http://schemas.microsoft.com/office/drawing/2014/main" id="{B760AB50-4383-F682-95BA-A3975B9591D6}"/>
                </a:ext>
              </a:extLst>
            </p:cNvPr>
            <p:cNvSpPr txBox="1"/>
            <p:nvPr/>
          </p:nvSpPr>
          <p:spPr>
            <a:xfrm>
              <a:off x="779483" y="5939412"/>
              <a:ext cx="3243941" cy="461665"/>
            </a:xfrm>
            <a:prstGeom prst="rect">
              <a:avLst/>
            </a:prstGeom>
            <a:noFill/>
          </p:spPr>
          <p:txBody>
            <a:bodyPr wrap="square" rtlCol="0">
              <a:spAutoFit/>
            </a:bodyPr>
            <a:lstStyle/>
            <a:p>
              <a:pPr algn="l" fontAlgn="b"/>
              <a:r>
                <a:rPr lang="en-GB" sz="2400" b="0" i="0" u="none" strike="noStrike" dirty="0">
                  <a:solidFill>
                    <a:srgbClr val="000000"/>
                  </a:solidFill>
                  <a:effectLst/>
                  <a:latin typeface="Aptos Narrow" panose="020B0004020202020204" pitchFamily="34" charset="0"/>
                </a:rPr>
                <a:t>At midnight</a:t>
              </a:r>
            </a:p>
          </p:txBody>
        </p:sp>
        <p:sp>
          <p:nvSpPr>
            <p:cNvPr id="21" name="TextBox 20">
              <a:extLst>
                <a:ext uri="{FF2B5EF4-FFF2-40B4-BE49-F238E27FC236}">
                  <a16:creationId xmlns:a16="http://schemas.microsoft.com/office/drawing/2014/main" id="{7986ED3E-B99C-BDA9-00BC-B31351516C6A}"/>
                </a:ext>
              </a:extLst>
            </p:cNvPr>
            <p:cNvSpPr txBox="1"/>
            <p:nvPr/>
          </p:nvSpPr>
          <p:spPr>
            <a:xfrm>
              <a:off x="4474028" y="4459008"/>
              <a:ext cx="3243942" cy="1200329"/>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A person who deals with things that lack importance</a:t>
              </a:r>
            </a:p>
          </p:txBody>
        </p:sp>
        <p:sp>
          <p:nvSpPr>
            <p:cNvPr id="22" name="TextBox 21">
              <a:extLst>
                <a:ext uri="{FF2B5EF4-FFF2-40B4-BE49-F238E27FC236}">
                  <a16:creationId xmlns:a16="http://schemas.microsoft.com/office/drawing/2014/main" id="{3CBD00BA-C193-E24E-C4E4-14D052BFA4BF}"/>
                </a:ext>
              </a:extLst>
            </p:cNvPr>
            <p:cNvSpPr txBox="1"/>
            <p:nvPr/>
          </p:nvSpPr>
          <p:spPr>
            <a:xfrm>
              <a:off x="4474028" y="5848271"/>
              <a:ext cx="3243942" cy="461665"/>
            </a:xfrm>
            <a:prstGeom prst="rect">
              <a:avLst/>
            </a:prstGeom>
            <a:noFill/>
          </p:spPr>
          <p:txBody>
            <a:bodyPr wrap="square" rtlCol="0">
              <a:spAutoFit/>
            </a:bodyPr>
            <a:lstStyle/>
            <a:p>
              <a:pPr algn="l" fontAlgn="b"/>
              <a:r>
                <a:rPr lang="en-US" sz="2400" dirty="0">
                  <a:solidFill>
                    <a:srgbClr val="000000"/>
                  </a:solidFill>
                  <a:latin typeface="Aptos Narrow" panose="020B0004020202020204" pitchFamily="34" charset="0"/>
                </a:rPr>
                <a:t>Deception or trickery</a:t>
              </a:r>
              <a:endParaRPr lang="en-US" sz="2400" b="0" i="0" u="none" strike="noStrike" dirty="0">
                <a:solidFill>
                  <a:srgbClr val="000000"/>
                </a:solidFill>
                <a:effectLst/>
                <a:latin typeface="Aptos Narrow" panose="020B0004020202020204" pitchFamily="34" charset="0"/>
              </a:endParaRPr>
            </a:p>
          </p:txBody>
        </p:sp>
      </p:grpSp>
    </p:spTree>
    <p:extLst>
      <p:ext uri="{BB962C8B-B14F-4D97-AF65-F5344CB8AC3E}">
        <p14:creationId xmlns:p14="http://schemas.microsoft.com/office/powerpoint/2010/main" val="899343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32AE84DB-E754-B309-92A3-53D7FFAB9F51}"/>
              </a:ext>
            </a:extLst>
          </p:cNvPr>
          <p:cNvSpPr>
            <a:spLocks noGrp="1"/>
          </p:cNvSpPr>
          <p:nvPr>
            <p:ph idx="1"/>
          </p:nvPr>
        </p:nvSpPr>
        <p:spPr>
          <a:xfrm>
            <a:off x="160774" y="211015"/>
            <a:ext cx="11847006" cy="6501284"/>
          </a:xfrm>
          <a:solidFill>
            <a:schemeClr val="bg1"/>
          </a:solidFill>
        </p:spPr>
        <p:txBody>
          <a:bodyPr>
            <a:normAutofit/>
          </a:bodyPr>
          <a:lstStyle/>
          <a:p>
            <a:pPr marL="0" indent="0">
              <a:buNone/>
            </a:pPr>
            <a:endParaRPr lang="en-US" dirty="0"/>
          </a:p>
          <a:p>
            <a:pPr marL="0" indent="0">
              <a:buNone/>
            </a:pPr>
            <a:endParaRPr lang="en-GB" dirty="0"/>
          </a:p>
          <a:p>
            <a:pPr marL="514350" indent="-514350">
              <a:buAutoNum type="arabicPeriod"/>
            </a:pPr>
            <a:r>
              <a:rPr lang="en-GB" sz="2400" dirty="0"/>
              <a:t>Gongoozler: </a:t>
            </a:r>
          </a:p>
          <a:p>
            <a:pPr marL="514350" indent="-514350">
              <a:buAutoNum type="arabicPeriod"/>
            </a:pPr>
            <a:r>
              <a:rPr lang="en-GB" sz="2400" dirty="0" err="1"/>
              <a:t>Tyrotoxism</a:t>
            </a:r>
            <a:r>
              <a:rPr lang="en-GB" sz="2400" dirty="0"/>
              <a:t>:</a:t>
            </a:r>
          </a:p>
          <a:p>
            <a:pPr marL="514350" indent="-514350">
              <a:buAutoNum type="arabicPeriod"/>
            </a:pPr>
            <a:r>
              <a:rPr lang="en-GB" sz="2400" dirty="0" err="1"/>
              <a:t>Dompteuse</a:t>
            </a:r>
            <a:r>
              <a:rPr lang="en-GB" sz="2400" dirty="0"/>
              <a:t>:</a:t>
            </a:r>
          </a:p>
          <a:p>
            <a:pPr marL="514350" indent="-514350">
              <a:buAutoNum type="arabicPeriod"/>
            </a:pPr>
            <a:r>
              <a:rPr lang="en-GB" sz="2400" dirty="0"/>
              <a:t>Pandiculation:</a:t>
            </a:r>
          </a:p>
          <a:p>
            <a:pPr marL="514350" indent="-514350">
              <a:buAutoNum type="arabicPeriod"/>
            </a:pPr>
            <a:r>
              <a:rPr lang="en-GB" sz="2400" dirty="0"/>
              <a:t>Sciapodous:</a:t>
            </a:r>
          </a:p>
          <a:p>
            <a:pPr marL="514350" indent="-514350">
              <a:buAutoNum type="arabicPeriod"/>
            </a:pPr>
            <a:r>
              <a:rPr lang="en-GB" sz="2400" dirty="0" err="1"/>
              <a:t>Phenakism</a:t>
            </a:r>
            <a:r>
              <a:rPr lang="en-GB" sz="2400" dirty="0"/>
              <a:t>:</a:t>
            </a:r>
          </a:p>
          <a:p>
            <a:pPr marL="514350" indent="-514350">
              <a:buAutoNum type="arabicPeriod"/>
            </a:pPr>
            <a:r>
              <a:rPr lang="en-GB" sz="2400" dirty="0"/>
              <a:t>Nihilarian:</a:t>
            </a:r>
          </a:p>
          <a:p>
            <a:pPr marL="514350" indent="-514350">
              <a:buAutoNum type="arabicPeriod"/>
            </a:pPr>
            <a:r>
              <a:rPr lang="en-GB" sz="2400" dirty="0" err="1"/>
              <a:t>Mesonoxian</a:t>
            </a:r>
            <a:r>
              <a:rPr lang="en-GB" sz="2400" dirty="0"/>
              <a:t>:</a:t>
            </a:r>
          </a:p>
          <a:p>
            <a:pPr marL="514350" indent="-514350">
              <a:buAutoNum type="arabicPeriod"/>
            </a:pPr>
            <a:r>
              <a:rPr lang="en-GB" sz="2400" dirty="0"/>
              <a:t>Pronk:</a:t>
            </a:r>
          </a:p>
          <a:p>
            <a:pPr marL="514350" indent="-514350">
              <a:buAutoNum type="arabicPeriod"/>
            </a:pPr>
            <a:r>
              <a:rPr lang="en-GB" sz="2400" dirty="0"/>
              <a:t>Agraffe:</a:t>
            </a:r>
          </a:p>
          <a:p>
            <a:pPr marL="0" indent="0">
              <a:buNone/>
            </a:pPr>
            <a:endParaRPr lang="en-GB" dirty="0"/>
          </a:p>
          <a:p>
            <a:pPr marL="514350" indent="-514350">
              <a:buAutoNum type="arabicPeriod"/>
            </a:pPr>
            <a:endParaRPr lang="en-GB" dirty="0"/>
          </a:p>
          <a:p>
            <a:pPr marL="514350" indent="-514350">
              <a:buAutoNum type="arabicPeriod"/>
            </a:pPr>
            <a:endParaRPr lang="en-GB" dirty="0"/>
          </a:p>
          <a:p>
            <a:pPr marL="514350" indent="-514350">
              <a:buAutoNum type="arabicPeriod"/>
            </a:pPr>
            <a:endParaRPr lang="en-GB" dirty="0"/>
          </a:p>
          <a:p>
            <a:pPr marL="514350" indent="-514350">
              <a:buAutoNum type="arabicPeriod"/>
            </a:pPr>
            <a:endParaRPr lang="en-GB" dirty="0"/>
          </a:p>
        </p:txBody>
      </p:sp>
      <p:pic>
        <p:nvPicPr>
          <p:cNvPr id="3" name="Picture 2">
            <a:extLst>
              <a:ext uri="{FF2B5EF4-FFF2-40B4-BE49-F238E27FC236}">
                <a16:creationId xmlns:a16="http://schemas.microsoft.com/office/drawing/2014/main" id="{4855217E-D163-55ED-E193-FF6D4052F37C}"/>
              </a:ext>
            </a:extLst>
          </p:cNvPr>
          <p:cNvPicPr>
            <a:picLocks noChangeAspect="1"/>
          </p:cNvPicPr>
          <p:nvPr/>
        </p:nvPicPr>
        <p:blipFill>
          <a:blip r:embed="rId2"/>
          <a:stretch>
            <a:fillRect/>
          </a:stretch>
        </p:blipFill>
        <p:spPr>
          <a:xfrm>
            <a:off x="392166" y="414135"/>
            <a:ext cx="1365991" cy="760774"/>
          </a:xfrm>
          <a:prstGeom prst="rect">
            <a:avLst/>
          </a:prstGeom>
        </p:spPr>
      </p:pic>
      <p:pic>
        <p:nvPicPr>
          <p:cNvPr id="6" name="Graphic 5">
            <a:extLst>
              <a:ext uri="{FF2B5EF4-FFF2-40B4-BE49-F238E27FC236}">
                <a16:creationId xmlns:a16="http://schemas.microsoft.com/office/drawing/2014/main" id="{79962158-E65A-CDF3-5111-B0314BDCC2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35474" y="327804"/>
            <a:ext cx="1240366" cy="1131542"/>
          </a:xfrm>
          <a:prstGeom prst="rect">
            <a:avLst/>
          </a:prstGeom>
        </p:spPr>
      </p:pic>
      <p:sp>
        <p:nvSpPr>
          <p:cNvPr id="13" name="TextBox 12">
            <a:extLst>
              <a:ext uri="{FF2B5EF4-FFF2-40B4-BE49-F238E27FC236}">
                <a16:creationId xmlns:a16="http://schemas.microsoft.com/office/drawing/2014/main" id="{E4E6E4EA-68E5-4312-36EB-969ACFAC22D2}"/>
              </a:ext>
            </a:extLst>
          </p:cNvPr>
          <p:cNvSpPr txBox="1"/>
          <p:nvPr/>
        </p:nvSpPr>
        <p:spPr>
          <a:xfrm>
            <a:off x="4399858" y="515994"/>
            <a:ext cx="7234813" cy="646331"/>
          </a:xfrm>
          <a:prstGeom prst="rect">
            <a:avLst/>
          </a:prstGeom>
          <a:noFill/>
        </p:spPr>
        <p:txBody>
          <a:bodyPr wrap="square" rtlCol="0">
            <a:spAutoFit/>
          </a:bodyPr>
          <a:lstStyle/>
          <a:p>
            <a:pPr algn="r" defTabSz="609585"/>
            <a:r>
              <a:rPr lang="en-US" sz="3600" b="1" dirty="0">
                <a:solidFill>
                  <a:prstClr val="black"/>
                </a:solidFill>
                <a:latin typeface="Calibri" panose="020F0502020204030204"/>
              </a:rPr>
              <a:t>Some New Learning</a:t>
            </a:r>
            <a:endParaRPr lang="en-GB" sz="3600" b="1" dirty="0">
              <a:solidFill>
                <a:prstClr val="black"/>
              </a:solidFill>
              <a:latin typeface="Calibri" panose="020F0502020204030204"/>
            </a:endParaRPr>
          </a:p>
        </p:txBody>
      </p:sp>
      <p:sp>
        <p:nvSpPr>
          <p:cNvPr id="14" name="TextBox 13">
            <a:extLst>
              <a:ext uri="{FF2B5EF4-FFF2-40B4-BE49-F238E27FC236}">
                <a16:creationId xmlns:a16="http://schemas.microsoft.com/office/drawing/2014/main" id="{22DC468F-B6DC-A5CB-6D39-4BF2520928F9}"/>
              </a:ext>
            </a:extLst>
          </p:cNvPr>
          <p:cNvSpPr txBox="1"/>
          <p:nvPr/>
        </p:nvSpPr>
        <p:spPr>
          <a:xfrm>
            <a:off x="2904987" y="3024199"/>
            <a:ext cx="2441445" cy="461665"/>
          </a:xfrm>
          <a:prstGeom prst="rect">
            <a:avLst/>
          </a:prstGeom>
          <a:noFill/>
        </p:spPr>
        <p:txBody>
          <a:bodyPr wrap="square" rtlCol="0">
            <a:spAutoFit/>
          </a:bodyPr>
          <a:lstStyle/>
          <a:p>
            <a:r>
              <a:rPr lang="en-GB" sz="2400" b="0" i="0" u="none" strike="noStrike" dirty="0">
                <a:solidFill>
                  <a:srgbClr val="000000"/>
                </a:solidFill>
                <a:effectLst/>
                <a:latin typeface="Aptos Narrow" panose="020B0004020202020204" pitchFamily="34" charset="0"/>
              </a:rPr>
              <a:t>Having huge feet</a:t>
            </a:r>
          </a:p>
        </p:txBody>
      </p:sp>
      <p:sp>
        <p:nvSpPr>
          <p:cNvPr id="15" name="TextBox 14">
            <a:extLst>
              <a:ext uri="{FF2B5EF4-FFF2-40B4-BE49-F238E27FC236}">
                <a16:creationId xmlns:a16="http://schemas.microsoft.com/office/drawing/2014/main" id="{ACC748BD-6495-8B55-BE76-59CAC688CD14}"/>
              </a:ext>
            </a:extLst>
          </p:cNvPr>
          <p:cNvSpPr txBox="1"/>
          <p:nvPr/>
        </p:nvSpPr>
        <p:spPr>
          <a:xfrm>
            <a:off x="2904987" y="1202471"/>
            <a:ext cx="5839360"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Someone who watches but does nothing</a:t>
            </a:r>
          </a:p>
        </p:txBody>
      </p:sp>
      <p:sp>
        <p:nvSpPr>
          <p:cNvPr id="16" name="TextBox 15">
            <a:extLst>
              <a:ext uri="{FF2B5EF4-FFF2-40B4-BE49-F238E27FC236}">
                <a16:creationId xmlns:a16="http://schemas.microsoft.com/office/drawing/2014/main" id="{9707D949-008F-3151-0AFC-336D916707F8}"/>
              </a:ext>
            </a:extLst>
          </p:cNvPr>
          <p:cNvSpPr txBox="1"/>
          <p:nvPr/>
        </p:nvSpPr>
        <p:spPr>
          <a:xfrm>
            <a:off x="2904987" y="1657903"/>
            <a:ext cx="3388485"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To be poisoned by cheese</a:t>
            </a:r>
          </a:p>
        </p:txBody>
      </p:sp>
      <p:sp>
        <p:nvSpPr>
          <p:cNvPr id="17" name="TextBox 16">
            <a:extLst>
              <a:ext uri="{FF2B5EF4-FFF2-40B4-BE49-F238E27FC236}">
                <a16:creationId xmlns:a16="http://schemas.microsoft.com/office/drawing/2014/main" id="{330F2F2A-5DC9-3C92-C15E-8C7CF48272CF}"/>
              </a:ext>
            </a:extLst>
          </p:cNvPr>
          <p:cNvSpPr txBox="1"/>
          <p:nvPr/>
        </p:nvSpPr>
        <p:spPr>
          <a:xfrm>
            <a:off x="2904987" y="2113335"/>
            <a:ext cx="7557324" cy="461665"/>
          </a:xfrm>
          <a:prstGeom prst="rect">
            <a:avLst/>
          </a:prstGeom>
          <a:noFill/>
        </p:spPr>
        <p:txBody>
          <a:bodyPr wrap="square" rtlCol="0">
            <a:spAutoFit/>
          </a:bodyPr>
          <a:lstStyle/>
          <a:p>
            <a:r>
              <a:rPr lang="en-US" sz="2400" dirty="0">
                <a:solidFill>
                  <a:srgbClr val="000000"/>
                </a:solidFill>
                <a:latin typeface="Aptos Narrow" panose="020B0004020202020204" pitchFamily="34" charset="0"/>
              </a:rPr>
              <a:t>A woman who trains animals</a:t>
            </a:r>
            <a:endParaRPr lang="en-GB" sz="2400" b="0" i="0" u="none" strike="noStrike" dirty="0">
              <a:solidFill>
                <a:srgbClr val="000000"/>
              </a:solidFill>
              <a:effectLst/>
              <a:latin typeface="Aptos Narrow" panose="020B0004020202020204" pitchFamily="34" charset="0"/>
            </a:endParaRPr>
          </a:p>
        </p:txBody>
      </p:sp>
      <p:sp>
        <p:nvSpPr>
          <p:cNvPr id="18" name="TextBox 17">
            <a:extLst>
              <a:ext uri="{FF2B5EF4-FFF2-40B4-BE49-F238E27FC236}">
                <a16:creationId xmlns:a16="http://schemas.microsoft.com/office/drawing/2014/main" id="{12EA5FC6-93B1-E98A-816A-94E9F1DCA25F}"/>
              </a:ext>
            </a:extLst>
          </p:cNvPr>
          <p:cNvSpPr txBox="1"/>
          <p:nvPr/>
        </p:nvSpPr>
        <p:spPr>
          <a:xfrm>
            <a:off x="2904987" y="2568767"/>
            <a:ext cx="6382026" cy="461665"/>
          </a:xfrm>
          <a:prstGeom prst="rect">
            <a:avLst/>
          </a:prstGeom>
          <a:noFill/>
        </p:spPr>
        <p:txBody>
          <a:bodyPr wrap="square" rtlCol="0">
            <a:spAutoFit/>
          </a:bodyPr>
          <a:lstStyle/>
          <a:p>
            <a:pPr algn="l" fontAlgn="b"/>
            <a:r>
              <a:rPr lang="en-US" sz="2400" dirty="0">
                <a:solidFill>
                  <a:srgbClr val="000000"/>
                </a:solidFill>
                <a:latin typeface="Aptos Narrow" panose="020B0004020202020204" pitchFamily="34" charset="0"/>
              </a:rPr>
              <a:t>Stretching or yawning after waking up</a:t>
            </a:r>
            <a:endParaRPr lang="en-GB" sz="2400" b="0" i="0" u="none" strike="noStrike" dirty="0">
              <a:solidFill>
                <a:srgbClr val="000000"/>
              </a:solidFill>
              <a:effectLst/>
              <a:latin typeface="Aptos Narrow" panose="020B0004020202020204" pitchFamily="34" charset="0"/>
            </a:endParaRPr>
          </a:p>
        </p:txBody>
      </p:sp>
      <p:sp>
        <p:nvSpPr>
          <p:cNvPr id="19" name="TextBox 18">
            <a:extLst>
              <a:ext uri="{FF2B5EF4-FFF2-40B4-BE49-F238E27FC236}">
                <a16:creationId xmlns:a16="http://schemas.microsoft.com/office/drawing/2014/main" id="{3CA1C1CD-6D7F-02A9-6D9E-FC3384295AA8}"/>
              </a:ext>
            </a:extLst>
          </p:cNvPr>
          <p:cNvSpPr txBox="1"/>
          <p:nvPr/>
        </p:nvSpPr>
        <p:spPr>
          <a:xfrm>
            <a:off x="2904987" y="3479631"/>
            <a:ext cx="3243942" cy="461665"/>
          </a:xfrm>
          <a:prstGeom prst="rect">
            <a:avLst/>
          </a:prstGeom>
          <a:noFill/>
        </p:spPr>
        <p:txBody>
          <a:bodyPr wrap="square" rtlCol="0">
            <a:spAutoFit/>
          </a:bodyPr>
          <a:lstStyle/>
          <a:p>
            <a:pPr algn="l" fontAlgn="b"/>
            <a:r>
              <a:rPr lang="en-US" sz="2400" dirty="0">
                <a:solidFill>
                  <a:srgbClr val="000000"/>
                </a:solidFill>
                <a:latin typeface="Aptos Narrow" panose="020B0004020202020204" pitchFamily="34" charset="0"/>
              </a:rPr>
              <a:t>Deception or trickery</a:t>
            </a:r>
            <a:endParaRPr lang="en-US" sz="2400" b="0" i="0" u="none" strike="noStrike" dirty="0">
              <a:solidFill>
                <a:srgbClr val="000000"/>
              </a:solidFill>
              <a:effectLst/>
              <a:latin typeface="Aptos Narrow" panose="020B0004020202020204" pitchFamily="34" charset="0"/>
            </a:endParaRPr>
          </a:p>
        </p:txBody>
      </p:sp>
      <p:sp>
        <p:nvSpPr>
          <p:cNvPr id="20" name="TextBox 19">
            <a:extLst>
              <a:ext uri="{FF2B5EF4-FFF2-40B4-BE49-F238E27FC236}">
                <a16:creationId xmlns:a16="http://schemas.microsoft.com/office/drawing/2014/main" id="{F99540A1-F559-722B-02CC-63CB9DC65ACC}"/>
              </a:ext>
            </a:extLst>
          </p:cNvPr>
          <p:cNvSpPr txBox="1"/>
          <p:nvPr/>
        </p:nvSpPr>
        <p:spPr>
          <a:xfrm>
            <a:off x="2904987" y="3935063"/>
            <a:ext cx="6720445"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A person who deals with things that lack importance</a:t>
            </a:r>
          </a:p>
        </p:txBody>
      </p:sp>
      <p:sp>
        <p:nvSpPr>
          <p:cNvPr id="21" name="TextBox 20">
            <a:extLst>
              <a:ext uri="{FF2B5EF4-FFF2-40B4-BE49-F238E27FC236}">
                <a16:creationId xmlns:a16="http://schemas.microsoft.com/office/drawing/2014/main" id="{696F5B80-8584-6654-BBCC-FD7E964ACE41}"/>
              </a:ext>
            </a:extLst>
          </p:cNvPr>
          <p:cNvSpPr txBox="1"/>
          <p:nvPr/>
        </p:nvSpPr>
        <p:spPr>
          <a:xfrm>
            <a:off x="2904987" y="4390495"/>
            <a:ext cx="3243941" cy="461665"/>
          </a:xfrm>
          <a:prstGeom prst="rect">
            <a:avLst/>
          </a:prstGeom>
          <a:noFill/>
        </p:spPr>
        <p:txBody>
          <a:bodyPr wrap="square" rtlCol="0">
            <a:spAutoFit/>
          </a:bodyPr>
          <a:lstStyle/>
          <a:p>
            <a:pPr algn="l" fontAlgn="b"/>
            <a:r>
              <a:rPr lang="en-GB" sz="2400" b="0" i="0" u="none" strike="noStrike" dirty="0">
                <a:solidFill>
                  <a:srgbClr val="000000"/>
                </a:solidFill>
                <a:effectLst/>
                <a:latin typeface="Aptos Narrow" panose="020B0004020202020204" pitchFamily="34" charset="0"/>
              </a:rPr>
              <a:t>At midnight</a:t>
            </a:r>
          </a:p>
        </p:txBody>
      </p:sp>
      <p:sp>
        <p:nvSpPr>
          <p:cNvPr id="22" name="TextBox 21">
            <a:extLst>
              <a:ext uri="{FF2B5EF4-FFF2-40B4-BE49-F238E27FC236}">
                <a16:creationId xmlns:a16="http://schemas.microsoft.com/office/drawing/2014/main" id="{7A03FB77-1C2B-3E5B-C5B8-8D9BAB304CED}"/>
              </a:ext>
            </a:extLst>
          </p:cNvPr>
          <p:cNvSpPr txBox="1"/>
          <p:nvPr/>
        </p:nvSpPr>
        <p:spPr>
          <a:xfrm>
            <a:off x="2904987" y="4845927"/>
            <a:ext cx="3243942"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A weak or foolish person</a:t>
            </a:r>
          </a:p>
        </p:txBody>
      </p:sp>
      <p:sp>
        <p:nvSpPr>
          <p:cNvPr id="23" name="TextBox 22">
            <a:extLst>
              <a:ext uri="{FF2B5EF4-FFF2-40B4-BE49-F238E27FC236}">
                <a16:creationId xmlns:a16="http://schemas.microsoft.com/office/drawing/2014/main" id="{0E551F27-3A35-424D-C8F8-E5D08D87D89A}"/>
              </a:ext>
            </a:extLst>
          </p:cNvPr>
          <p:cNvSpPr txBox="1"/>
          <p:nvPr/>
        </p:nvSpPr>
        <p:spPr>
          <a:xfrm>
            <a:off x="2904987" y="5301360"/>
            <a:ext cx="6511330" cy="461665"/>
          </a:xfrm>
          <a:prstGeom prst="rect">
            <a:avLst/>
          </a:prstGeom>
          <a:noFill/>
        </p:spPr>
        <p:txBody>
          <a:bodyPr wrap="square" rtlCol="0">
            <a:spAutoFit/>
          </a:bodyPr>
          <a:lstStyle/>
          <a:p>
            <a:pPr algn="l" fontAlgn="b"/>
            <a:r>
              <a:rPr lang="en-US" sz="2400" b="0" i="0" u="none" strike="noStrike" dirty="0">
                <a:solidFill>
                  <a:srgbClr val="000000"/>
                </a:solidFill>
                <a:effectLst/>
                <a:latin typeface="Aptos Narrow" panose="020B0004020202020204" pitchFamily="34" charset="0"/>
              </a:rPr>
              <a:t>Wire that holds cork in a champagne bottle</a:t>
            </a:r>
          </a:p>
        </p:txBody>
      </p:sp>
      <p:grpSp>
        <p:nvGrpSpPr>
          <p:cNvPr id="24" name="Group 23">
            <a:extLst>
              <a:ext uri="{FF2B5EF4-FFF2-40B4-BE49-F238E27FC236}">
                <a16:creationId xmlns:a16="http://schemas.microsoft.com/office/drawing/2014/main" id="{11CCB9D6-5710-50A9-8B2A-22158386F530}"/>
              </a:ext>
            </a:extLst>
          </p:cNvPr>
          <p:cNvGrpSpPr/>
          <p:nvPr/>
        </p:nvGrpSpPr>
        <p:grpSpPr>
          <a:xfrm>
            <a:off x="408106" y="5920645"/>
            <a:ext cx="11467734" cy="521283"/>
            <a:chOff x="2701216" y="4728190"/>
            <a:chExt cx="10054205" cy="521283"/>
          </a:xfrm>
        </p:grpSpPr>
        <p:pic>
          <p:nvPicPr>
            <p:cNvPr id="25" name="Picture 24" descr="A blue circle with a white question mark&#10;&#10;Description automatically generated">
              <a:extLst>
                <a:ext uri="{FF2B5EF4-FFF2-40B4-BE49-F238E27FC236}">
                  <a16:creationId xmlns:a16="http://schemas.microsoft.com/office/drawing/2014/main" id="{FF4BD09D-C987-A03B-1466-9509DC34C00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01216" y="4791681"/>
              <a:ext cx="458174" cy="457792"/>
            </a:xfrm>
            <a:prstGeom prst="rect">
              <a:avLst/>
            </a:prstGeom>
          </p:spPr>
        </p:pic>
        <p:sp>
          <p:nvSpPr>
            <p:cNvPr id="26" name="TextBox 25">
              <a:extLst>
                <a:ext uri="{FF2B5EF4-FFF2-40B4-BE49-F238E27FC236}">
                  <a16:creationId xmlns:a16="http://schemas.microsoft.com/office/drawing/2014/main" id="{F71B6A12-5659-6956-2C78-F1580550EF1E}"/>
                </a:ext>
              </a:extLst>
            </p:cNvPr>
            <p:cNvSpPr txBox="1"/>
            <p:nvPr/>
          </p:nvSpPr>
          <p:spPr>
            <a:xfrm>
              <a:off x="3251200" y="4728190"/>
              <a:ext cx="9504221" cy="461665"/>
            </a:xfrm>
            <a:prstGeom prst="rect">
              <a:avLst/>
            </a:prstGeom>
            <a:noFill/>
          </p:spPr>
          <p:txBody>
            <a:bodyPr wrap="square" rtlCol="0">
              <a:spAutoFit/>
            </a:bodyPr>
            <a:lstStyle/>
            <a:p>
              <a:r>
                <a:rPr lang="en-US" sz="2400" b="1" dirty="0"/>
                <a:t>As an educator, what would be my main considerations around new learning?</a:t>
              </a:r>
              <a:endParaRPr lang="en-GB" sz="2400" b="1" dirty="0"/>
            </a:p>
          </p:txBody>
        </p:sp>
      </p:grpSp>
    </p:spTree>
    <p:extLst>
      <p:ext uri="{BB962C8B-B14F-4D97-AF65-F5344CB8AC3E}">
        <p14:creationId xmlns:p14="http://schemas.microsoft.com/office/powerpoint/2010/main" val="39376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3" name="Picture 2">
            <a:extLst>
              <a:ext uri="{FF2B5EF4-FFF2-40B4-BE49-F238E27FC236}">
                <a16:creationId xmlns:a16="http://schemas.microsoft.com/office/drawing/2014/main" id="{9D316840-C5F5-20C9-8426-11C0C466F57F}"/>
              </a:ext>
            </a:extLst>
          </p:cNvPr>
          <p:cNvPicPr>
            <a:picLocks noChangeAspect="1"/>
          </p:cNvPicPr>
          <p:nvPr/>
        </p:nvPicPr>
        <p:blipFill>
          <a:blip r:embed="rId2"/>
          <a:stretch>
            <a:fillRect/>
          </a:stretch>
        </p:blipFill>
        <p:spPr>
          <a:xfrm>
            <a:off x="355821" y="396711"/>
            <a:ext cx="3426249" cy="1908213"/>
          </a:xfrm>
          <a:prstGeom prst="rect">
            <a:avLst/>
          </a:prstGeom>
        </p:spPr>
      </p:pic>
      <p:grpSp>
        <p:nvGrpSpPr>
          <p:cNvPr id="8" name="Group 7">
            <a:extLst>
              <a:ext uri="{FF2B5EF4-FFF2-40B4-BE49-F238E27FC236}">
                <a16:creationId xmlns:a16="http://schemas.microsoft.com/office/drawing/2014/main" id="{B7589FE1-681B-E52F-C0A2-F98880B673EC}"/>
              </a:ext>
            </a:extLst>
          </p:cNvPr>
          <p:cNvGrpSpPr/>
          <p:nvPr/>
        </p:nvGrpSpPr>
        <p:grpSpPr>
          <a:xfrm>
            <a:off x="4270549" y="396711"/>
            <a:ext cx="7234813" cy="1658197"/>
            <a:chOff x="-763674" y="360323"/>
            <a:chExt cx="6699254" cy="1658197"/>
          </a:xfrm>
        </p:grpSpPr>
        <p:pic>
          <p:nvPicPr>
            <p:cNvPr id="20" name="Graphic 19">
              <a:extLst>
                <a:ext uri="{FF2B5EF4-FFF2-40B4-BE49-F238E27FC236}">
                  <a16:creationId xmlns:a16="http://schemas.microsoft.com/office/drawing/2014/main" id="{CAC99205-A6E9-6768-3D6C-370597708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851" y="360323"/>
              <a:ext cx="1434295" cy="1413059"/>
            </a:xfrm>
            <a:prstGeom prst="rect">
              <a:avLst/>
            </a:prstGeom>
          </p:spPr>
        </p:pic>
        <p:sp>
          <p:nvSpPr>
            <p:cNvPr id="21" name="TextBox 20">
              <a:extLst>
                <a:ext uri="{FF2B5EF4-FFF2-40B4-BE49-F238E27FC236}">
                  <a16:creationId xmlns:a16="http://schemas.microsoft.com/office/drawing/2014/main" id="{0545C9B5-B74D-625C-6CFF-8401FD42A65E}"/>
                </a:ext>
              </a:extLst>
            </p:cNvPr>
            <p:cNvSpPr txBox="1"/>
            <p:nvPr/>
          </p:nvSpPr>
          <p:spPr>
            <a:xfrm>
              <a:off x="-763674" y="571970"/>
              <a:ext cx="6699254" cy="1446550"/>
            </a:xfrm>
            <a:prstGeom prst="rect">
              <a:avLst/>
            </a:prstGeom>
            <a:noFill/>
          </p:spPr>
          <p:txBody>
            <a:bodyPr wrap="square" rtlCol="0">
              <a:spAutoFit/>
            </a:bodyPr>
            <a:lstStyle/>
            <a:p>
              <a:pPr defTabSz="609585"/>
              <a:r>
                <a:rPr lang="en-US" sz="4400" b="1" dirty="0">
                  <a:solidFill>
                    <a:prstClr val="black"/>
                  </a:solidFill>
                  <a:latin typeface="Calibri" panose="020F0502020204030204"/>
                </a:rPr>
                <a:t>Our brains are wired to forget</a:t>
              </a:r>
              <a:endParaRPr lang="en-GB" sz="4400" b="1" dirty="0">
                <a:solidFill>
                  <a:prstClr val="black"/>
                </a:solidFill>
                <a:latin typeface="Calibri" panose="020F0502020204030204"/>
              </a:endParaRPr>
            </a:p>
          </p:txBody>
        </p:sp>
      </p:grpSp>
      <p:pic>
        <p:nvPicPr>
          <p:cNvPr id="22" name="Picture 21" descr="Chart, line chart&#10;&#10;Description automatically generated">
            <a:extLst>
              <a:ext uri="{FF2B5EF4-FFF2-40B4-BE49-F238E27FC236}">
                <a16:creationId xmlns:a16="http://schemas.microsoft.com/office/drawing/2014/main" id="{44826D03-5D75-69CF-86BF-5641FCE751C4}"/>
              </a:ext>
            </a:extLst>
          </p:cNvPr>
          <p:cNvPicPr>
            <a:picLocks noChangeAspect="1"/>
          </p:cNvPicPr>
          <p:nvPr/>
        </p:nvPicPr>
        <p:blipFill>
          <a:blip r:embed="rId4"/>
          <a:stretch>
            <a:fillRect/>
          </a:stretch>
        </p:blipFill>
        <p:spPr>
          <a:xfrm>
            <a:off x="5352181" y="1809770"/>
            <a:ext cx="6082437" cy="3446947"/>
          </a:xfrm>
          <a:prstGeom prst="rect">
            <a:avLst/>
          </a:prstGeom>
        </p:spPr>
      </p:pic>
      <p:pic>
        <p:nvPicPr>
          <p:cNvPr id="23" name="Picture 22" descr="A close up of a text&#10;&#10;Description automatically generated">
            <a:extLst>
              <a:ext uri="{FF2B5EF4-FFF2-40B4-BE49-F238E27FC236}">
                <a16:creationId xmlns:a16="http://schemas.microsoft.com/office/drawing/2014/main" id="{1B343177-8CE9-AD3D-E344-74A604FE73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98573">
            <a:off x="513262" y="3140479"/>
            <a:ext cx="3708938" cy="918684"/>
          </a:xfrm>
          <a:prstGeom prst="rect">
            <a:avLst/>
          </a:prstGeom>
        </p:spPr>
      </p:pic>
      <p:pic>
        <p:nvPicPr>
          <p:cNvPr id="24" name="Picture 23" descr="A brain with blue lines and blue dots&#10;&#10;Description automatically generated with medium confidence">
            <a:extLst>
              <a:ext uri="{FF2B5EF4-FFF2-40B4-BE49-F238E27FC236}">
                <a16:creationId xmlns:a16="http://schemas.microsoft.com/office/drawing/2014/main" id="{362F6057-F22F-14B4-0B8E-6235B3DA1A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pic>
        <p:nvPicPr>
          <p:cNvPr id="4" name="Picture 3">
            <a:extLst>
              <a:ext uri="{FF2B5EF4-FFF2-40B4-BE49-F238E27FC236}">
                <a16:creationId xmlns:a16="http://schemas.microsoft.com/office/drawing/2014/main" id="{81F833C8-8DBE-4D59-F4B0-826E7DF783A8}"/>
              </a:ext>
            </a:extLst>
          </p:cNvPr>
          <p:cNvPicPr>
            <a:picLocks noChangeAspect="1"/>
          </p:cNvPicPr>
          <p:nvPr/>
        </p:nvPicPr>
        <p:blipFill>
          <a:blip r:embed="rId7"/>
          <a:srcRect/>
          <a:stretch/>
        </p:blipFill>
        <p:spPr>
          <a:xfrm>
            <a:off x="10541000" y="6336222"/>
            <a:ext cx="1373770" cy="266511"/>
          </a:xfrm>
          <a:prstGeom prst="rect">
            <a:avLst/>
          </a:prstGeom>
        </p:spPr>
      </p:pic>
    </p:spTree>
    <p:extLst>
      <p:ext uri="{BB962C8B-B14F-4D97-AF65-F5344CB8AC3E}">
        <p14:creationId xmlns:p14="http://schemas.microsoft.com/office/powerpoint/2010/main" val="4003321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47017"/>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8" name="Group 7">
            <a:extLst>
              <a:ext uri="{FF2B5EF4-FFF2-40B4-BE49-F238E27FC236}">
                <a16:creationId xmlns:a16="http://schemas.microsoft.com/office/drawing/2014/main" id="{B7589FE1-681B-E52F-C0A2-F98880B673EC}"/>
              </a:ext>
            </a:extLst>
          </p:cNvPr>
          <p:cNvGrpSpPr/>
          <p:nvPr/>
        </p:nvGrpSpPr>
        <p:grpSpPr>
          <a:xfrm>
            <a:off x="4273612" y="432640"/>
            <a:ext cx="7542776" cy="1413059"/>
            <a:chOff x="-507648" y="607899"/>
            <a:chExt cx="6591202" cy="1413059"/>
          </a:xfrm>
        </p:grpSpPr>
        <p:pic>
          <p:nvPicPr>
            <p:cNvPr id="20" name="Graphic 19">
              <a:extLst>
                <a:ext uri="{FF2B5EF4-FFF2-40B4-BE49-F238E27FC236}">
                  <a16:creationId xmlns:a16="http://schemas.microsoft.com/office/drawing/2014/main" id="{CAC99205-A6E9-6768-3D6C-370597708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07648" y="607899"/>
              <a:ext cx="1434295" cy="1413059"/>
            </a:xfrm>
            <a:prstGeom prst="rect">
              <a:avLst/>
            </a:prstGeom>
          </p:spPr>
        </p:pic>
        <p:sp>
          <p:nvSpPr>
            <p:cNvPr id="21" name="TextBox 20">
              <a:extLst>
                <a:ext uri="{FF2B5EF4-FFF2-40B4-BE49-F238E27FC236}">
                  <a16:creationId xmlns:a16="http://schemas.microsoft.com/office/drawing/2014/main" id="{0545C9B5-B74D-625C-6CFF-8401FD42A65E}"/>
                </a:ext>
              </a:extLst>
            </p:cNvPr>
            <p:cNvSpPr txBox="1"/>
            <p:nvPr/>
          </p:nvSpPr>
          <p:spPr>
            <a:xfrm>
              <a:off x="-91035" y="783638"/>
              <a:ext cx="6174589" cy="646331"/>
            </a:xfrm>
            <a:prstGeom prst="rect">
              <a:avLst/>
            </a:prstGeom>
            <a:noFill/>
          </p:spPr>
          <p:txBody>
            <a:bodyPr wrap="square" rtlCol="0">
              <a:spAutoFit/>
            </a:bodyPr>
            <a:lstStyle/>
            <a:p>
              <a:pPr defTabSz="609585"/>
              <a:r>
                <a:rPr lang="en-US" sz="3600" b="1" dirty="0">
                  <a:solidFill>
                    <a:prstClr val="black"/>
                  </a:solidFill>
                  <a:latin typeface="Calibri" panose="020F0502020204030204"/>
                </a:rPr>
                <a:t>When is learning more memorable?</a:t>
              </a:r>
              <a:endParaRPr lang="en-GB" sz="3600" b="1" dirty="0">
                <a:solidFill>
                  <a:prstClr val="black"/>
                </a:solidFill>
                <a:latin typeface="Calibri" panose="020F0502020204030204"/>
              </a:endParaRPr>
            </a:p>
          </p:txBody>
        </p:sp>
      </p:grpSp>
      <p:pic>
        <p:nvPicPr>
          <p:cNvPr id="3" name="Picture 2">
            <a:extLst>
              <a:ext uri="{FF2B5EF4-FFF2-40B4-BE49-F238E27FC236}">
                <a16:creationId xmlns:a16="http://schemas.microsoft.com/office/drawing/2014/main" id="{9D316840-C5F5-20C9-8426-11C0C466F57F}"/>
              </a:ext>
            </a:extLst>
          </p:cNvPr>
          <p:cNvPicPr>
            <a:picLocks noChangeAspect="1"/>
          </p:cNvPicPr>
          <p:nvPr/>
        </p:nvPicPr>
        <p:blipFill>
          <a:blip r:embed="rId3"/>
          <a:stretch>
            <a:fillRect/>
          </a:stretch>
        </p:blipFill>
        <p:spPr>
          <a:xfrm>
            <a:off x="355821" y="396711"/>
            <a:ext cx="3426249" cy="1908213"/>
          </a:xfrm>
          <a:prstGeom prst="rect">
            <a:avLst/>
          </a:prstGeom>
        </p:spPr>
      </p:pic>
      <p:pic>
        <p:nvPicPr>
          <p:cNvPr id="5" name="Picture 4" descr="A brain with blue lines and blue dots&#10;&#10;Description automatically generated with medium confidence">
            <a:extLst>
              <a:ext uri="{FF2B5EF4-FFF2-40B4-BE49-F238E27FC236}">
                <a16:creationId xmlns:a16="http://schemas.microsoft.com/office/drawing/2014/main" id="{70CA9AF7-F33B-F7B8-B424-84B046274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sp>
        <p:nvSpPr>
          <p:cNvPr id="6" name="TextBox 5">
            <a:extLst>
              <a:ext uri="{FF2B5EF4-FFF2-40B4-BE49-F238E27FC236}">
                <a16:creationId xmlns:a16="http://schemas.microsoft.com/office/drawing/2014/main" id="{332B1513-7CC8-5FA8-9603-6025486A548B}"/>
              </a:ext>
            </a:extLst>
          </p:cNvPr>
          <p:cNvSpPr txBox="1"/>
          <p:nvPr/>
        </p:nvSpPr>
        <p:spPr>
          <a:xfrm>
            <a:off x="807029" y="2638919"/>
            <a:ext cx="4129881" cy="830997"/>
          </a:xfrm>
          <a:prstGeom prst="rect">
            <a:avLst/>
          </a:prstGeom>
          <a:noFill/>
        </p:spPr>
        <p:txBody>
          <a:bodyPr wrap="square">
            <a:spAutoFit/>
          </a:bodyPr>
          <a:lstStyle/>
          <a:p>
            <a:pPr defTabSz="609585"/>
            <a:r>
              <a:rPr lang="en-US" sz="2400" dirty="0">
                <a:solidFill>
                  <a:prstClr val="black"/>
                </a:solidFill>
                <a:latin typeface="Calibri" panose="020F0502020204030204"/>
              </a:rPr>
              <a:t>When it triggers an emotional response</a:t>
            </a:r>
            <a:endParaRPr lang="en-GB" sz="2400" dirty="0">
              <a:solidFill>
                <a:prstClr val="black"/>
              </a:solidFill>
              <a:latin typeface="Calibri" panose="020F0502020204030204"/>
            </a:endParaRPr>
          </a:p>
        </p:txBody>
      </p:sp>
      <p:sp>
        <p:nvSpPr>
          <p:cNvPr id="7" name="TextBox 6">
            <a:extLst>
              <a:ext uri="{FF2B5EF4-FFF2-40B4-BE49-F238E27FC236}">
                <a16:creationId xmlns:a16="http://schemas.microsoft.com/office/drawing/2014/main" id="{0E4B75F4-122D-DE48-7C4A-E0017C245313}"/>
              </a:ext>
            </a:extLst>
          </p:cNvPr>
          <p:cNvSpPr txBox="1"/>
          <p:nvPr/>
        </p:nvSpPr>
        <p:spPr>
          <a:xfrm>
            <a:off x="6735460" y="1589319"/>
            <a:ext cx="3863491" cy="830997"/>
          </a:xfrm>
          <a:prstGeom prst="rect">
            <a:avLst/>
          </a:prstGeom>
          <a:noFill/>
        </p:spPr>
        <p:txBody>
          <a:bodyPr wrap="square">
            <a:spAutoFit/>
          </a:bodyPr>
          <a:lstStyle/>
          <a:p>
            <a:pPr defTabSz="609585"/>
            <a:r>
              <a:rPr lang="en-US" sz="2400" dirty="0">
                <a:solidFill>
                  <a:prstClr val="black"/>
                </a:solidFill>
                <a:latin typeface="Calibri" panose="020F0502020204030204"/>
              </a:rPr>
              <a:t>When it relates to a personal experience.</a:t>
            </a:r>
            <a:endParaRPr lang="en-GB" sz="2400"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A652C561-C1EC-3C62-BDF7-975D3828C3ED}"/>
              </a:ext>
            </a:extLst>
          </p:cNvPr>
          <p:cNvSpPr txBox="1"/>
          <p:nvPr/>
        </p:nvSpPr>
        <p:spPr>
          <a:xfrm>
            <a:off x="2871969" y="4470548"/>
            <a:ext cx="3863491" cy="830997"/>
          </a:xfrm>
          <a:prstGeom prst="rect">
            <a:avLst/>
          </a:prstGeom>
          <a:noFill/>
        </p:spPr>
        <p:txBody>
          <a:bodyPr wrap="square">
            <a:spAutoFit/>
          </a:bodyPr>
          <a:lstStyle/>
          <a:p>
            <a:pPr defTabSz="609585"/>
            <a:r>
              <a:rPr lang="en-US" sz="2400" dirty="0">
                <a:solidFill>
                  <a:prstClr val="black"/>
                </a:solidFill>
                <a:latin typeface="Calibri" panose="020F0502020204030204"/>
              </a:rPr>
              <a:t>When we have strong prior knowledge.</a:t>
            </a:r>
            <a:endParaRPr lang="en-GB" sz="2400" dirty="0">
              <a:solidFill>
                <a:prstClr val="black"/>
              </a:solidFill>
              <a:latin typeface="Calibri" panose="020F0502020204030204"/>
            </a:endParaRPr>
          </a:p>
        </p:txBody>
      </p:sp>
      <p:sp>
        <p:nvSpPr>
          <p:cNvPr id="10" name="TextBox 9">
            <a:extLst>
              <a:ext uri="{FF2B5EF4-FFF2-40B4-BE49-F238E27FC236}">
                <a16:creationId xmlns:a16="http://schemas.microsoft.com/office/drawing/2014/main" id="{FCE7DCA2-9D9A-2639-7BA8-F6C16885FB0F}"/>
              </a:ext>
            </a:extLst>
          </p:cNvPr>
          <p:cNvSpPr txBox="1"/>
          <p:nvPr/>
        </p:nvSpPr>
        <p:spPr>
          <a:xfrm>
            <a:off x="4936910" y="3179814"/>
            <a:ext cx="2747366" cy="461665"/>
          </a:xfrm>
          <a:prstGeom prst="rect">
            <a:avLst/>
          </a:prstGeom>
          <a:noFill/>
        </p:spPr>
        <p:txBody>
          <a:bodyPr wrap="square">
            <a:spAutoFit/>
          </a:bodyPr>
          <a:lstStyle/>
          <a:p>
            <a:pPr defTabSz="609585"/>
            <a:r>
              <a:rPr lang="en-US" sz="2400" dirty="0">
                <a:solidFill>
                  <a:prstClr val="black"/>
                </a:solidFill>
                <a:latin typeface="Calibri" panose="020F0502020204030204"/>
              </a:rPr>
              <a:t>When we revisit it.</a:t>
            </a:r>
            <a:endParaRPr lang="en-GB" sz="2400" dirty="0">
              <a:solidFill>
                <a:prstClr val="black"/>
              </a:solidFill>
              <a:latin typeface="Calibri" panose="020F0502020204030204"/>
            </a:endParaRPr>
          </a:p>
        </p:txBody>
      </p:sp>
      <p:sp>
        <p:nvSpPr>
          <p:cNvPr id="11" name="TextBox 10">
            <a:extLst>
              <a:ext uri="{FF2B5EF4-FFF2-40B4-BE49-F238E27FC236}">
                <a16:creationId xmlns:a16="http://schemas.microsoft.com/office/drawing/2014/main" id="{87ACD96F-625F-11A3-B410-09641D0C8BA3}"/>
              </a:ext>
            </a:extLst>
          </p:cNvPr>
          <p:cNvSpPr txBox="1"/>
          <p:nvPr/>
        </p:nvSpPr>
        <p:spPr>
          <a:xfrm>
            <a:off x="8573648" y="3105847"/>
            <a:ext cx="2747366" cy="830997"/>
          </a:xfrm>
          <a:prstGeom prst="rect">
            <a:avLst/>
          </a:prstGeom>
          <a:noFill/>
        </p:spPr>
        <p:txBody>
          <a:bodyPr wrap="square">
            <a:spAutoFit/>
          </a:bodyPr>
          <a:lstStyle/>
          <a:p>
            <a:pPr defTabSz="609585"/>
            <a:r>
              <a:rPr lang="en-US" sz="2400" dirty="0">
                <a:solidFill>
                  <a:prstClr val="black"/>
                </a:solidFill>
                <a:latin typeface="Calibri" panose="020F0502020204030204"/>
              </a:rPr>
              <a:t>When we have fun learning about it.</a:t>
            </a:r>
            <a:endParaRPr lang="en-GB" sz="2400" dirty="0">
              <a:solidFill>
                <a:prstClr val="black"/>
              </a:solidFill>
              <a:latin typeface="Calibri" panose="020F0502020204030204"/>
            </a:endParaRPr>
          </a:p>
        </p:txBody>
      </p:sp>
      <p:sp>
        <p:nvSpPr>
          <p:cNvPr id="12" name="TextBox 11">
            <a:extLst>
              <a:ext uri="{FF2B5EF4-FFF2-40B4-BE49-F238E27FC236}">
                <a16:creationId xmlns:a16="http://schemas.microsoft.com/office/drawing/2014/main" id="{D795F7C7-7B42-4696-CDDB-F0B6F42F9119}"/>
              </a:ext>
            </a:extLst>
          </p:cNvPr>
          <p:cNvSpPr txBox="1"/>
          <p:nvPr/>
        </p:nvSpPr>
        <p:spPr>
          <a:xfrm>
            <a:off x="7938648" y="4524177"/>
            <a:ext cx="3343570" cy="830997"/>
          </a:xfrm>
          <a:prstGeom prst="rect">
            <a:avLst/>
          </a:prstGeom>
          <a:noFill/>
        </p:spPr>
        <p:txBody>
          <a:bodyPr wrap="square">
            <a:spAutoFit/>
          </a:bodyPr>
          <a:lstStyle/>
          <a:p>
            <a:pPr defTabSz="609585"/>
            <a:r>
              <a:rPr lang="en-US" sz="2400" dirty="0">
                <a:solidFill>
                  <a:prstClr val="black"/>
                </a:solidFill>
                <a:latin typeface="Calibri" panose="020F0502020204030204"/>
              </a:rPr>
              <a:t>When we understand the context.</a:t>
            </a:r>
            <a:endParaRPr lang="en-GB" sz="2400" dirty="0">
              <a:solidFill>
                <a:prstClr val="black"/>
              </a:solidFill>
              <a:latin typeface="Calibri" panose="020F0502020204030204"/>
            </a:endParaRPr>
          </a:p>
        </p:txBody>
      </p:sp>
      <p:sp>
        <p:nvSpPr>
          <p:cNvPr id="4" name="TextBox 3">
            <a:extLst>
              <a:ext uri="{FF2B5EF4-FFF2-40B4-BE49-F238E27FC236}">
                <a16:creationId xmlns:a16="http://schemas.microsoft.com/office/drawing/2014/main" id="{7B1800B5-758A-9748-28E3-58DC7F2E9C2F}"/>
              </a:ext>
            </a:extLst>
          </p:cNvPr>
          <p:cNvSpPr txBox="1"/>
          <p:nvPr/>
        </p:nvSpPr>
        <p:spPr>
          <a:xfrm>
            <a:off x="3782070" y="5757079"/>
            <a:ext cx="6932220" cy="461665"/>
          </a:xfrm>
          <a:prstGeom prst="rect">
            <a:avLst/>
          </a:prstGeom>
          <a:noFill/>
        </p:spPr>
        <p:txBody>
          <a:bodyPr wrap="square">
            <a:spAutoFit/>
          </a:bodyPr>
          <a:lstStyle/>
          <a:p>
            <a:pPr defTabSz="609585"/>
            <a:r>
              <a:rPr lang="en-US" sz="2400" dirty="0">
                <a:solidFill>
                  <a:prstClr val="black"/>
                </a:solidFill>
                <a:latin typeface="Calibri" panose="020F0502020204030204"/>
              </a:rPr>
              <a:t>When we’re able to build connections.</a:t>
            </a:r>
            <a:endParaRPr lang="en-GB" sz="2400" dirty="0">
              <a:solidFill>
                <a:prstClr val="black"/>
              </a:solidFill>
              <a:latin typeface="Calibri" panose="020F0502020204030204"/>
            </a:endParaRPr>
          </a:p>
        </p:txBody>
      </p:sp>
      <p:pic>
        <p:nvPicPr>
          <p:cNvPr id="13" name="Picture 12" descr="A blue circle with a white question mark&#10;&#10;Description automatically generated">
            <a:extLst>
              <a:ext uri="{FF2B5EF4-FFF2-40B4-BE49-F238E27FC236}">
                <a16:creationId xmlns:a16="http://schemas.microsoft.com/office/drawing/2014/main" id="{11CBDB50-34E1-D88C-1032-0F9ABFB25E79}"/>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235198" y="706778"/>
            <a:ext cx="458174" cy="457792"/>
          </a:xfrm>
          <a:prstGeom prst="rect">
            <a:avLst/>
          </a:prstGeom>
        </p:spPr>
      </p:pic>
      <p:pic>
        <p:nvPicPr>
          <p:cNvPr id="14" name="Picture 13">
            <a:extLst>
              <a:ext uri="{FF2B5EF4-FFF2-40B4-BE49-F238E27FC236}">
                <a16:creationId xmlns:a16="http://schemas.microsoft.com/office/drawing/2014/main" id="{720F4330-E073-4AB1-67D8-2F86E06A3337}"/>
              </a:ext>
            </a:extLst>
          </p:cNvPr>
          <p:cNvPicPr>
            <a:picLocks noChangeAspect="1"/>
          </p:cNvPicPr>
          <p:nvPr/>
        </p:nvPicPr>
        <p:blipFill>
          <a:blip r:embed="rId7"/>
          <a:srcRect/>
          <a:stretch/>
        </p:blipFill>
        <p:spPr>
          <a:xfrm>
            <a:off x="10541000" y="6336222"/>
            <a:ext cx="1373770" cy="266511"/>
          </a:xfrm>
          <a:prstGeom prst="rect">
            <a:avLst/>
          </a:prstGeom>
        </p:spPr>
      </p:pic>
    </p:spTree>
    <p:extLst>
      <p:ext uri="{BB962C8B-B14F-4D97-AF65-F5344CB8AC3E}">
        <p14:creationId xmlns:p14="http://schemas.microsoft.com/office/powerpoint/2010/main" val="52258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1" grpId="0"/>
      <p:bldP spid="12"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8" name="Group 7">
            <a:extLst>
              <a:ext uri="{FF2B5EF4-FFF2-40B4-BE49-F238E27FC236}">
                <a16:creationId xmlns:a16="http://schemas.microsoft.com/office/drawing/2014/main" id="{B7589FE1-681B-E52F-C0A2-F98880B673EC}"/>
              </a:ext>
            </a:extLst>
          </p:cNvPr>
          <p:cNvGrpSpPr/>
          <p:nvPr/>
        </p:nvGrpSpPr>
        <p:grpSpPr>
          <a:xfrm>
            <a:off x="4436533" y="396711"/>
            <a:ext cx="7210522" cy="1252461"/>
            <a:chOff x="-365284" y="571970"/>
            <a:chExt cx="6300863" cy="1413059"/>
          </a:xfrm>
        </p:grpSpPr>
        <p:pic>
          <p:nvPicPr>
            <p:cNvPr id="20" name="Graphic 19">
              <a:extLst>
                <a:ext uri="{FF2B5EF4-FFF2-40B4-BE49-F238E27FC236}">
                  <a16:creationId xmlns:a16="http://schemas.microsoft.com/office/drawing/2014/main" id="{CAC99205-A6E9-6768-3D6C-370597708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34621" y="571970"/>
              <a:ext cx="1434295" cy="1413059"/>
            </a:xfrm>
            <a:prstGeom prst="rect">
              <a:avLst/>
            </a:prstGeom>
          </p:spPr>
        </p:pic>
        <p:sp>
          <p:nvSpPr>
            <p:cNvPr id="21" name="TextBox 20">
              <a:extLst>
                <a:ext uri="{FF2B5EF4-FFF2-40B4-BE49-F238E27FC236}">
                  <a16:creationId xmlns:a16="http://schemas.microsoft.com/office/drawing/2014/main" id="{0545C9B5-B74D-625C-6CFF-8401FD42A65E}"/>
                </a:ext>
              </a:extLst>
            </p:cNvPr>
            <p:cNvSpPr txBox="1"/>
            <p:nvPr/>
          </p:nvSpPr>
          <p:spPr>
            <a:xfrm>
              <a:off x="-365284" y="571970"/>
              <a:ext cx="6300863" cy="868103"/>
            </a:xfrm>
            <a:prstGeom prst="rect">
              <a:avLst/>
            </a:prstGeom>
            <a:noFill/>
          </p:spPr>
          <p:txBody>
            <a:bodyPr wrap="square" rtlCol="0">
              <a:spAutoFit/>
            </a:bodyPr>
            <a:lstStyle/>
            <a:p>
              <a:pPr defTabSz="609585"/>
              <a:r>
                <a:rPr lang="en-US" sz="4400" b="1" dirty="0">
                  <a:solidFill>
                    <a:prstClr val="black"/>
                  </a:solidFill>
                  <a:latin typeface="Calibri" panose="020F0502020204030204"/>
                </a:rPr>
                <a:t>                Building Connections</a:t>
              </a:r>
              <a:endParaRPr lang="en-GB" sz="4400" b="1" dirty="0">
                <a:solidFill>
                  <a:prstClr val="black"/>
                </a:solidFill>
                <a:latin typeface="Calibri" panose="020F0502020204030204"/>
              </a:endParaRPr>
            </a:p>
          </p:txBody>
        </p:sp>
      </p:grpSp>
      <p:pic>
        <p:nvPicPr>
          <p:cNvPr id="3" name="Picture 2">
            <a:extLst>
              <a:ext uri="{FF2B5EF4-FFF2-40B4-BE49-F238E27FC236}">
                <a16:creationId xmlns:a16="http://schemas.microsoft.com/office/drawing/2014/main" id="{9D316840-C5F5-20C9-8426-11C0C466F57F}"/>
              </a:ext>
            </a:extLst>
          </p:cNvPr>
          <p:cNvPicPr>
            <a:picLocks noChangeAspect="1"/>
          </p:cNvPicPr>
          <p:nvPr/>
        </p:nvPicPr>
        <p:blipFill>
          <a:blip r:embed="rId3"/>
          <a:stretch>
            <a:fillRect/>
          </a:stretch>
        </p:blipFill>
        <p:spPr>
          <a:xfrm>
            <a:off x="355821" y="396711"/>
            <a:ext cx="3426249" cy="1908213"/>
          </a:xfrm>
          <a:prstGeom prst="rect">
            <a:avLst/>
          </a:prstGeom>
        </p:spPr>
      </p:pic>
      <p:pic>
        <p:nvPicPr>
          <p:cNvPr id="5" name="Picture 4" descr="A brain with blue lines and blue dots&#10;&#10;Description automatically generated with medium confidence">
            <a:extLst>
              <a:ext uri="{FF2B5EF4-FFF2-40B4-BE49-F238E27FC236}">
                <a16:creationId xmlns:a16="http://schemas.microsoft.com/office/drawing/2014/main" id="{70CA9AF7-F33B-F7B8-B424-84B046274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sp>
        <p:nvSpPr>
          <p:cNvPr id="4" name="Isosceles Triangle 3">
            <a:extLst>
              <a:ext uri="{FF2B5EF4-FFF2-40B4-BE49-F238E27FC236}">
                <a16:creationId xmlns:a16="http://schemas.microsoft.com/office/drawing/2014/main" id="{E1CA0A18-48F5-FDEF-1794-1EF8EFA5B150}"/>
              </a:ext>
            </a:extLst>
          </p:cNvPr>
          <p:cNvSpPr/>
          <p:nvPr/>
        </p:nvSpPr>
        <p:spPr>
          <a:xfrm>
            <a:off x="4461933" y="1124781"/>
            <a:ext cx="1730983" cy="1432152"/>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B</a:t>
            </a:r>
            <a:endParaRPr lang="en-GB" sz="4400" dirty="0"/>
          </a:p>
        </p:txBody>
      </p:sp>
      <p:sp>
        <p:nvSpPr>
          <p:cNvPr id="13" name="Isosceles Triangle 12">
            <a:extLst>
              <a:ext uri="{FF2B5EF4-FFF2-40B4-BE49-F238E27FC236}">
                <a16:creationId xmlns:a16="http://schemas.microsoft.com/office/drawing/2014/main" id="{D7106A9F-F450-29DF-15C5-D22D39D56961}"/>
              </a:ext>
            </a:extLst>
          </p:cNvPr>
          <p:cNvSpPr/>
          <p:nvPr/>
        </p:nvSpPr>
        <p:spPr>
          <a:xfrm>
            <a:off x="4791038" y="4448451"/>
            <a:ext cx="1181745" cy="179468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C</a:t>
            </a:r>
            <a:endParaRPr lang="en-GB" sz="4400" dirty="0"/>
          </a:p>
        </p:txBody>
      </p:sp>
      <p:sp>
        <p:nvSpPr>
          <p:cNvPr id="14" name="Isosceles Triangle 13">
            <a:extLst>
              <a:ext uri="{FF2B5EF4-FFF2-40B4-BE49-F238E27FC236}">
                <a16:creationId xmlns:a16="http://schemas.microsoft.com/office/drawing/2014/main" id="{343C3CD7-12FB-AC8A-2B43-3764A7A14B84}"/>
              </a:ext>
            </a:extLst>
          </p:cNvPr>
          <p:cNvSpPr/>
          <p:nvPr/>
        </p:nvSpPr>
        <p:spPr>
          <a:xfrm>
            <a:off x="3919601" y="3018248"/>
            <a:ext cx="2375379" cy="932517"/>
          </a:xfrm>
          <a:prstGeom prst="triangle">
            <a:avLst>
              <a:gd name="adj" fmla="val 787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dirty="0"/>
              <a:t>A</a:t>
            </a:r>
            <a:endParaRPr lang="en-GB" sz="4400" dirty="0"/>
          </a:p>
        </p:txBody>
      </p:sp>
      <p:pic>
        <p:nvPicPr>
          <p:cNvPr id="6" name="Picture 5">
            <a:extLst>
              <a:ext uri="{FF2B5EF4-FFF2-40B4-BE49-F238E27FC236}">
                <a16:creationId xmlns:a16="http://schemas.microsoft.com/office/drawing/2014/main" id="{E3353A93-E3EC-C4B3-24DC-7EC17DA556E9}"/>
              </a:ext>
            </a:extLst>
          </p:cNvPr>
          <p:cNvPicPr>
            <a:picLocks noChangeAspect="1"/>
          </p:cNvPicPr>
          <p:nvPr/>
        </p:nvPicPr>
        <p:blipFill>
          <a:blip r:embed="rId5"/>
          <a:srcRect/>
          <a:stretch/>
        </p:blipFill>
        <p:spPr>
          <a:xfrm>
            <a:off x="10541000" y="6336222"/>
            <a:ext cx="1373770" cy="266511"/>
          </a:xfrm>
          <a:prstGeom prst="rect">
            <a:avLst/>
          </a:prstGeom>
        </p:spPr>
      </p:pic>
      <p:sp>
        <p:nvSpPr>
          <p:cNvPr id="9" name="TextBox 8">
            <a:extLst>
              <a:ext uri="{FF2B5EF4-FFF2-40B4-BE49-F238E27FC236}">
                <a16:creationId xmlns:a16="http://schemas.microsoft.com/office/drawing/2014/main" id="{919D0F8A-B8B3-5BAC-286E-514291932060}"/>
              </a:ext>
            </a:extLst>
          </p:cNvPr>
          <p:cNvSpPr txBox="1"/>
          <p:nvPr/>
        </p:nvSpPr>
        <p:spPr>
          <a:xfrm>
            <a:off x="6872779" y="1202300"/>
            <a:ext cx="4275668" cy="1384995"/>
          </a:xfrm>
          <a:prstGeom prst="rect">
            <a:avLst/>
          </a:prstGeom>
          <a:noFill/>
        </p:spPr>
        <p:txBody>
          <a:bodyPr wrap="square" rtlCol="0">
            <a:spAutoFit/>
          </a:bodyPr>
          <a:lstStyle/>
          <a:p>
            <a:r>
              <a:rPr lang="en-US" sz="2800" b="1" u="sng" dirty="0"/>
              <a:t>Equilateral</a:t>
            </a:r>
          </a:p>
          <a:p>
            <a:r>
              <a:rPr lang="en-US" sz="2800" dirty="0" err="1"/>
              <a:t>Equi</a:t>
            </a:r>
            <a:r>
              <a:rPr lang="en-US" sz="2800" dirty="0"/>
              <a:t> = equal</a:t>
            </a:r>
          </a:p>
          <a:p>
            <a:r>
              <a:rPr lang="en-US" sz="2800" dirty="0"/>
              <a:t>Lateral = side</a:t>
            </a:r>
            <a:endParaRPr lang="en-GB" sz="2800" dirty="0"/>
          </a:p>
        </p:txBody>
      </p:sp>
      <p:sp>
        <p:nvSpPr>
          <p:cNvPr id="11" name="TextBox 10">
            <a:extLst>
              <a:ext uri="{FF2B5EF4-FFF2-40B4-BE49-F238E27FC236}">
                <a16:creationId xmlns:a16="http://schemas.microsoft.com/office/drawing/2014/main" id="{4F74CCCB-6F51-79FE-DF38-4BC19BCF53BD}"/>
              </a:ext>
            </a:extLst>
          </p:cNvPr>
          <p:cNvSpPr txBox="1"/>
          <p:nvPr/>
        </p:nvSpPr>
        <p:spPr>
          <a:xfrm>
            <a:off x="6872779" y="2736501"/>
            <a:ext cx="4927991" cy="1384995"/>
          </a:xfrm>
          <a:prstGeom prst="rect">
            <a:avLst/>
          </a:prstGeom>
          <a:noFill/>
        </p:spPr>
        <p:txBody>
          <a:bodyPr wrap="square" rtlCol="0">
            <a:spAutoFit/>
          </a:bodyPr>
          <a:lstStyle/>
          <a:p>
            <a:r>
              <a:rPr lang="en-US" sz="2800" b="1" u="sng" dirty="0"/>
              <a:t>Scalene</a:t>
            </a:r>
          </a:p>
          <a:p>
            <a:r>
              <a:rPr lang="en-US" sz="2800" dirty="0" err="1"/>
              <a:t>Skalenos</a:t>
            </a:r>
            <a:r>
              <a:rPr lang="en-US" sz="2800" dirty="0"/>
              <a:t> = unequal (Greek)</a:t>
            </a:r>
          </a:p>
          <a:p>
            <a:r>
              <a:rPr lang="en-US" sz="2800" dirty="0" err="1"/>
              <a:t>Skolios</a:t>
            </a:r>
            <a:r>
              <a:rPr lang="en-US" sz="2800" dirty="0"/>
              <a:t> = bent (Latin</a:t>
            </a:r>
            <a:endParaRPr lang="en-GB" sz="2800" dirty="0"/>
          </a:p>
        </p:txBody>
      </p:sp>
      <p:sp>
        <p:nvSpPr>
          <p:cNvPr id="10" name="TextBox 9">
            <a:extLst>
              <a:ext uri="{FF2B5EF4-FFF2-40B4-BE49-F238E27FC236}">
                <a16:creationId xmlns:a16="http://schemas.microsoft.com/office/drawing/2014/main" id="{33314ACD-A125-F451-CEC8-3CF7D2ED4093}"/>
              </a:ext>
            </a:extLst>
          </p:cNvPr>
          <p:cNvSpPr txBox="1"/>
          <p:nvPr/>
        </p:nvSpPr>
        <p:spPr>
          <a:xfrm>
            <a:off x="6858019" y="4465929"/>
            <a:ext cx="2367550" cy="1384995"/>
          </a:xfrm>
          <a:prstGeom prst="rect">
            <a:avLst/>
          </a:prstGeom>
          <a:noFill/>
        </p:spPr>
        <p:txBody>
          <a:bodyPr wrap="square" rtlCol="0">
            <a:spAutoFit/>
          </a:bodyPr>
          <a:lstStyle/>
          <a:p>
            <a:r>
              <a:rPr lang="en-US" sz="2800" b="1" u="sng" dirty="0"/>
              <a:t>Isosceles</a:t>
            </a:r>
          </a:p>
          <a:p>
            <a:r>
              <a:rPr lang="en-US" sz="2800" dirty="0"/>
              <a:t>Isos = equal</a:t>
            </a:r>
          </a:p>
          <a:p>
            <a:r>
              <a:rPr lang="en-US" sz="2800" dirty="0"/>
              <a:t>Skelos = legs</a:t>
            </a:r>
            <a:endParaRPr lang="en-GB" sz="2800" dirty="0"/>
          </a:p>
        </p:txBody>
      </p:sp>
    </p:spTree>
    <p:extLst>
      <p:ext uri="{BB962C8B-B14F-4D97-AF65-F5344CB8AC3E}">
        <p14:creationId xmlns:p14="http://schemas.microsoft.com/office/powerpoint/2010/main" val="143560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8" name="Group 7">
            <a:extLst>
              <a:ext uri="{FF2B5EF4-FFF2-40B4-BE49-F238E27FC236}">
                <a16:creationId xmlns:a16="http://schemas.microsoft.com/office/drawing/2014/main" id="{B7589FE1-681B-E52F-C0A2-F98880B673EC}"/>
              </a:ext>
            </a:extLst>
          </p:cNvPr>
          <p:cNvGrpSpPr/>
          <p:nvPr/>
        </p:nvGrpSpPr>
        <p:grpSpPr>
          <a:xfrm>
            <a:off x="4425926" y="483414"/>
            <a:ext cx="7234813" cy="1413059"/>
            <a:chOff x="-763674" y="360323"/>
            <a:chExt cx="6699254" cy="1413059"/>
          </a:xfrm>
        </p:grpSpPr>
        <p:pic>
          <p:nvPicPr>
            <p:cNvPr id="20" name="Graphic 19">
              <a:extLst>
                <a:ext uri="{FF2B5EF4-FFF2-40B4-BE49-F238E27FC236}">
                  <a16:creationId xmlns:a16="http://schemas.microsoft.com/office/drawing/2014/main" id="{CAC99205-A6E9-6768-3D6C-370597708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851" y="360323"/>
              <a:ext cx="1434295" cy="1413059"/>
            </a:xfrm>
            <a:prstGeom prst="rect">
              <a:avLst/>
            </a:prstGeom>
          </p:spPr>
        </p:pic>
        <p:sp>
          <p:nvSpPr>
            <p:cNvPr id="21" name="TextBox 20">
              <a:extLst>
                <a:ext uri="{FF2B5EF4-FFF2-40B4-BE49-F238E27FC236}">
                  <a16:creationId xmlns:a16="http://schemas.microsoft.com/office/drawing/2014/main" id="{0545C9B5-B74D-625C-6CFF-8401FD42A65E}"/>
                </a:ext>
              </a:extLst>
            </p:cNvPr>
            <p:cNvSpPr txBox="1"/>
            <p:nvPr/>
          </p:nvSpPr>
          <p:spPr>
            <a:xfrm>
              <a:off x="-763674" y="571970"/>
              <a:ext cx="6699254" cy="769441"/>
            </a:xfrm>
            <a:prstGeom prst="rect">
              <a:avLst/>
            </a:prstGeom>
            <a:noFill/>
          </p:spPr>
          <p:txBody>
            <a:bodyPr wrap="square" rtlCol="0">
              <a:spAutoFit/>
            </a:bodyPr>
            <a:lstStyle/>
            <a:p>
              <a:pPr defTabSz="609585"/>
              <a:r>
                <a:rPr lang="en-US" sz="4400" b="1" dirty="0">
                  <a:solidFill>
                    <a:prstClr val="black"/>
                  </a:solidFill>
                  <a:latin typeface="Calibri" panose="020F0502020204030204"/>
                </a:rPr>
                <a:t>Short Term Memory</a:t>
              </a:r>
              <a:endParaRPr lang="en-GB" sz="4400" b="1" dirty="0">
                <a:solidFill>
                  <a:prstClr val="black"/>
                </a:solidFill>
                <a:latin typeface="Calibri" panose="020F0502020204030204"/>
              </a:endParaRPr>
            </a:p>
          </p:txBody>
        </p:sp>
      </p:grpSp>
      <p:pic>
        <p:nvPicPr>
          <p:cNvPr id="3" name="Picture 2">
            <a:extLst>
              <a:ext uri="{FF2B5EF4-FFF2-40B4-BE49-F238E27FC236}">
                <a16:creationId xmlns:a16="http://schemas.microsoft.com/office/drawing/2014/main" id="{9D316840-C5F5-20C9-8426-11C0C466F57F}"/>
              </a:ext>
            </a:extLst>
          </p:cNvPr>
          <p:cNvPicPr>
            <a:picLocks noChangeAspect="1"/>
          </p:cNvPicPr>
          <p:nvPr/>
        </p:nvPicPr>
        <p:blipFill>
          <a:blip r:embed="rId3"/>
          <a:stretch>
            <a:fillRect/>
          </a:stretch>
        </p:blipFill>
        <p:spPr>
          <a:xfrm>
            <a:off x="355821" y="396711"/>
            <a:ext cx="3426249" cy="1908213"/>
          </a:xfrm>
          <a:prstGeom prst="rect">
            <a:avLst/>
          </a:prstGeom>
        </p:spPr>
      </p:pic>
      <p:pic>
        <p:nvPicPr>
          <p:cNvPr id="5" name="Picture 4" descr="A brain with blue lines and blue dots&#10;&#10;Description automatically generated with medium confidence">
            <a:extLst>
              <a:ext uri="{FF2B5EF4-FFF2-40B4-BE49-F238E27FC236}">
                <a16:creationId xmlns:a16="http://schemas.microsoft.com/office/drawing/2014/main" id="{70CA9AF7-F33B-F7B8-B424-84B0462744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sp>
        <p:nvSpPr>
          <p:cNvPr id="4" name="TextBox 3">
            <a:extLst>
              <a:ext uri="{FF2B5EF4-FFF2-40B4-BE49-F238E27FC236}">
                <a16:creationId xmlns:a16="http://schemas.microsoft.com/office/drawing/2014/main" id="{76D23B2E-624C-C3F2-65EF-061FA710F0F3}"/>
              </a:ext>
            </a:extLst>
          </p:cNvPr>
          <p:cNvSpPr txBox="1"/>
          <p:nvPr/>
        </p:nvSpPr>
        <p:spPr>
          <a:xfrm>
            <a:off x="4843401" y="2924404"/>
            <a:ext cx="2904068" cy="769441"/>
          </a:xfrm>
          <a:prstGeom prst="rect">
            <a:avLst/>
          </a:prstGeom>
          <a:noFill/>
        </p:spPr>
        <p:txBody>
          <a:bodyPr wrap="square" rtlCol="0">
            <a:spAutoFit/>
          </a:bodyPr>
          <a:lstStyle/>
          <a:p>
            <a:r>
              <a:rPr lang="en-US" sz="4400" b="1" dirty="0"/>
              <a:t>Try this…</a:t>
            </a:r>
            <a:endParaRPr lang="en-GB" sz="4400" b="1" dirty="0"/>
          </a:p>
        </p:txBody>
      </p:sp>
      <p:pic>
        <p:nvPicPr>
          <p:cNvPr id="6" name="Picture 5">
            <a:extLst>
              <a:ext uri="{FF2B5EF4-FFF2-40B4-BE49-F238E27FC236}">
                <a16:creationId xmlns:a16="http://schemas.microsoft.com/office/drawing/2014/main" id="{C09E136B-FB8D-67BD-420E-986CC58108ED}"/>
              </a:ext>
            </a:extLst>
          </p:cNvPr>
          <p:cNvPicPr>
            <a:picLocks noChangeAspect="1"/>
          </p:cNvPicPr>
          <p:nvPr/>
        </p:nvPicPr>
        <p:blipFill>
          <a:blip r:embed="rId5"/>
          <a:srcRect/>
          <a:stretch/>
        </p:blipFill>
        <p:spPr>
          <a:xfrm>
            <a:off x="10541000" y="6336222"/>
            <a:ext cx="1373770" cy="266511"/>
          </a:xfrm>
          <a:prstGeom prst="rect">
            <a:avLst/>
          </a:prstGeom>
        </p:spPr>
      </p:pic>
    </p:spTree>
    <p:extLst>
      <p:ext uri="{BB962C8B-B14F-4D97-AF65-F5344CB8AC3E}">
        <p14:creationId xmlns:p14="http://schemas.microsoft.com/office/powerpoint/2010/main" val="2437609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29" name="Picture 28" descr="A cartoon of a faucet with a drop of water&#10;&#10;Description automatically generated">
            <a:extLst>
              <a:ext uri="{FF2B5EF4-FFF2-40B4-BE49-F238E27FC236}">
                <a16:creationId xmlns:a16="http://schemas.microsoft.com/office/drawing/2014/main" id="{42AA802E-C7AF-5F24-1A34-BF9610C371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6902" y="1698778"/>
            <a:ext cx="2556043" cy="2107177"/>
          </a:xfrm>
          <a:prstGeom prst="rect">
            <a:avLst/>
          </a:prstGeom>
        </p:spPr>
      </p:pic>
      <p:pic>
        <p:nvPicPr>
          <p:cNvPr id="31" name="Picture 30" descr="A black hat with a brown band&#10;&#10;Description automatically generated">
            <a:extLst>
              <a:ext uri="{FF2B5EF4-FFF2-40B4-BE49-F238E27FC236}">
                <a16:creationId xmlns:a16="http://schemas.microsoft.com/office/drawing/2014/main" id="{2BED7146-7503-7EB9-DEC7-A78154955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0226" y="1585470"/>
            <a:ext cx="2556044" cy="2609986"/>
          </a:xfrm>
          <a:prstGeom prst="rect">
            <a:avLst/>
          </a:prstGeom>
        </p:spPr>
      </p:pic>
      <p:pic>
        <p:nvPicPr>
          <p:cNvPr id="33" name="Picture 32" descr="A cartoon of a blue car&#10;&#10;Description automatically generated">
            <a:extLst>
              <a:ext uri="{FF2B5EF4-FFF2-40B4-BE49-F238E27FC236}">
                <a16:creationId xmlns:a16="http://schemas.microsoft.com/office/drawing/2014/main" id="{E3DF2E66-65A3-1B87-BE0B-A9881FD411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7759" y="1664910"/>
            <a:ext cx="3214002" cy="2451107"/>
          </a:xfrm>
          <a:prstGeom prst="rect">
            <a:avLst/>
          </a:prstGeom>
        </p:spPr>
      </p:pic>
    </p:spTree>
    <p:extLst>
      <p:ext uri="{BB962C8B-B14F-4D97-AF65-F5344CB8AC3E}">
        <p14:creationId xmlns:p14="http://schemas.microsoft.com/office/powerpoint/2010/main" val="3513511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r>
              <a:rPr lang="en-US" sz="4800" dirty="0"/>
              <a:t>Put them in alphabetical order…</a:t>
            </a:r>
            <a:br>
              <a:rPr lang="en-US" sz="4800" dirty="0"/>
            </a:br>
            <a:br>
              <a:rPr lang="en-US" sz="4800" dirty="0"/>
            </a:br>
            <a:endParaRPr lang="en-GB" sz="4800" dirty="0"/>
          </a:p>
        </p:txBody>
      </p:sp>
      <p:pic>
        <p:nvPicPr>
          <p:cNvPr id="3" name="Picture 2" descr="A cartoon of a blue car&#10;&#10;Description automatically generated">
            <a:extLst>
              <a:ext uri="{FF2B5EF4-FFF2-40B4-BE49-F238E27FC236}">
                <a16:creationId xmlns:a16="http://schemas.microsoft.com/office/drawing/2014/main" id="{2D5F4FED-FFAD-621E-37E4-AD9A1E2BD6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087" y="2071310"/>
            <a:ext cx="3214002" cy="2451107"/>
          </a:xfrm>
          <a:prstGeom prst="rect">
            <a:avLst/>
          </a:prstGeom>
        </p:spPr>
      </p:pic>
      <p:pic>
        <p:nvPicPr>
          <p:cNvPr id="4" name="Picture 3" descr="A black hat with a brown band&#10;&#10;Description automatically generated">
            <a:extLst>
              <a:ext uri="{FF2B5EF4-FFF2-40B4-BE49-F238E27FC236}">
                <a16:creationId xmlns:a16="http://schemas.microsoft.com/office/drawing/2014/main" id="{0AF92166-E20F-2860-ABEC-EF685968E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7977" y="1991870"/>
            <a:ext cx="2556044" cy="2609986"/>
          </a:xfrm>
          <a:prstGeom prst="rect">
            <a:avLst/>
          </a:prstGeom>
        </p:spPr>
      </p:pic>
      <p:pic>
        <p:nvPicPr>
          <p:cNvPr id="5" name="Picture 4" descr="A cartoon of a faucet with a drop of water&#10;&#10;Description automatically generated">
            <a:extLst>
              <a:ext uri="{FF2B5EF4-FFF2-40B4-BE49-F238E27FC236}">
                <a16:creationId xmlns:a16="http://schemas.microsoft.com/office/drawing/2014/main" id="{B0D77F73-DCC8-1E8E-557F-F6B96D5528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7615" y="2071310"/>
            <a:ext cx="2556043" cy="2107177"/>
          </a:xfrm>
          <a:prstGeom prst="rect">
            <a:avLst/>
          </a:prstGeom>
        </p:spPr>
      </p:pic>
    </p:spTree>
    <p:extLst>
      <p:ext uri="{BB962C8B-B14F-4D97-AF65-F5344CB8AC3E}">
        <p14:creationId xmlns:p14="http://schemas.microsoft.com/office/powerpoint/2010/main" val="1709985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19" name="Picture 18" descr="A blue can with orange and yellow design&#10;&#10;Description automatically generated">
            <a:extLst>
              <a:ext uri="{FF2B5EF4-FFF2-40B4-BE49-F238E27FC236}">
                <a16:creationId xmlns:a16="http://schemas.microsoft.com/office/drawing/2014/main" id="{FFC40FF9-D943-018B-9C0C-F9975F233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1208" y="783287"/>
            <a:ext cx="2772383" cy="2775956"/>
          </a:xfrm>
          <a:prstGeom prst="rect">
            <a:avLst/>
          </a:prstGeom>
        </p:spPr>
      </p:pic>
      <p:pic>
        <p:nvPicPr>
          <p:cNvPr id="35" name="Picture 34" descr="A red pen with a black handle&#10;&#10;Description automatically generated">
            <a:extLst>
              <a:ext uri="{FF2B5EF4-FFF2-40B4-BE49-F238E27FC236}">
                <a16:creationId xmlns:a16="http://schemas.microsoft.com/office/drawing/2014/main" id="{6B2AEA37-B033-3044-49D0-7EFA02271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4007" y="3651729"/>
            <a:ext cx="2286614" cy="2261682"/>
          </a:xfrm>
          <a:prstGeom prst="rect">
            <a:avLst/>
          </a:prstGeom>
        </p:spPr>
      </p:pic>
      <p:pic>
        <p:nvPicPr>
          <p:cNvPr id="37" name="Picture 36" descr="A yellow bed with a white pillow&#10;&#10;Description automatically generated">
            <a:extLst>
              <a:ext uri="{FF2B5EF4-FFF2-40B4-BE49-F238E27FC236}">
                <a16:creationId xmlns:a16="http://schemas.microsoft.com/office/drawing/2014/main" id="{3A360865-393C-40F1-4214-5D7CBC3EA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2759" y="1193954"/>
            <a:ext cx="2909837" cy="1954622"/>
          </a:xfrm>
          <a:prstGeom prst="rect">
            <a:avLst/>
          </a:prstGeom>
        </p:spPr>
      </p:pic>
      <p:pic>
        <p:nvPicPr>
          <p:cNvPr id="43" name="Picture 42" descr="A black bat with white eyes&#10;&#10;Description automatically generated">
            <a:extLst>
              <a:ext uri="{FF2B5EF4-FFF2-40B4-BE49-F238E27FC236}">
                <a16:creationId xmlns:a16="http://schemas.microsoft.com/office/drawing/2014/main" id="{D7D80C61-F43D-6DD4-97C2-D8710F4D5A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4690" y="4093573"/>
            <a:ext cx="3485976" cy="1377995"/>
          </a:xfrm>
          <a:prstGeom prst="rect">
            <a:avLst/>
          </a:prstGeom>
        </p:spPr>
      </p:pic>
    </p:spTree>
    <p:extLst>
      <p:ext uri="{BB962C8B-B14F-4D97-AF65-F5344CB8AC3E}">
        <p14:creationId xmlns:p14="http://schemas.microsoft.com/office/powerpoint/2010/main" val="23055914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r>
              <a:rPr lang="en-US" sz="4800" dirty="0"/>
              <a:t>Put them into reverse alphabetical order.</a:t>
            </a:r>
            <a:br>
              <a:rPr lang="en-US" sz="4800" dirty="0"/>
            </a:br>
            <a:br>
              <a:rPr lang="en-US" sz="4800" dirty="0"/>
            </a:br>
            <a:endParaRPr lang="en-GB" sz="4800" dirty="0"/>
          </a:p>
        </p:txBody>
      </p:sp>
      <p:pic>
        <p:nvPicPr>
          <p:cNvPr id="19" name="Picture 18" descr="A blue can with orange and yellow design&#10;&#10;Description automatically generated">
            <a:extLst>
              <a:ext uri="{FF2B5EF4-FFF2-40B4-BE49-F238E27FC236}">
                <a16:creationId xmlns:a16="http://schemas.microsoft.com/office/drawing/2014/main" id="{FFC40FF9-D943-018B-9C0C-F9975F233D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810" y="1862562"/>
            <a:ext cx="2772383" cy="2775956"/>
          </a:xfrm>
          <a:prstGeom prst="rect">
            <a:avLst/>
          </a:prstGeom>
        </p:spPr>
      </p:pic>
      <p:pic>
        <p:nvPicPr>
          <p:cNvPr id="35" name="Picture 34" descr="A red pen with a black handle&#10;&#10;Description automatically generated">
            <a:extLst>
              <a:ext uri="{FF2B5EF4-FFF2-40B4-BE49-F238E27FC236}">
                <a16:creationId xmlns:a16="http://schemas.microsoft.com/office/drawing/2014/main" id="{6B2AEA37-B033-3044-49D0-7EFA022712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5754" y="3781038"/>
            <a:ext cx="2286614" cy="2261682"/>
          </a:xfrm>
          <a:prstGeom prst="rect">
            <a:avLst/>
          </a:prstGeom>
        </p:spPr>
      </p:pic>
      <p:pic>
        <p:nvPicPr>
          <p:cNvPr id="37" name="Picture 36" descr="A yellow bed with a white pillow&#10;&#10;Description automatically generated">
            <a:extLst>
              <a:ext uri="{FF2B5EF4-FFF2-40B4-BE49-F238E27FC236}">
                <a16:creationId xmlns:a16="http://schemas.microsoft.com/office/drawing/2014/main" id="{3A360865-393C-40F1-4214-5D7CBC3EAF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6123" y="1742340"/>
            <a:ext cx="2909837" cy="1954622"/>
          </a:xfrm>
          <a:prstGeom prst="rect">
            <a:avLst/>
          </a:prstGeom>
        </p:spPr>
      </p:pic>
      <p:pic>
        <p:nvPicPr>
          <p:cNvPr id="43" name="Picture 42" descr="A black bat with white eyes&#10;&#10;Description automatically generated">
            <a:extLst>
              <a:ext uri="{FF2B5EF4-FFF2-40B4-BE49-F238E27FC236}">
                <a16:creationId xmlns:a16="http://schemas.microsoft.com/office/drawing/2014/main" id="{D7D80C61-F43D-6DD4-97C2-D8710F4D5A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0491" y="4222881"/>
            <a:ext cx="3485976" cy="1377995"/>
          </a:xfrm>
          <a:prstGeom prst="rect">
            <a:avLst/>
          </a:prstGeom>
        </p:spPr>
      </p:pic>
    </p:spTree>
    <p:extLst>
      <p:ext uri="{BB962C8B-B14F-4D97-AF65-F5344CB8AC3E}">
        <p14:creationId xmlns:p14="http://schemas.microsoft.com/office/powerpoint/2010/main" val="323369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4" name="Picture 3" descr="A close-up of a fan&#10;&#10;AI-generated content may be incorrect.">
            <a:extLst>
              <a:ext uri="{FF2B5EF4-FFF2-40B4-BE49-F238E27FC236}">
                <a16:creationId xmlns:a16="http://schemas.microsoft.com/office/drawing/2014/main" id="{32AF626D-18ED-DE35-FE8F-38B772106B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783" y="989330"/>
            <a:ext cx="2551679" cy="1906270"/>
          </a:xfrm>
          <a:prstGeom prst="rect">
            <a:avLst/>
          </a:prstGeom>
        </p:spPr>
      </p:pic>
      <p:pic>
        <p:nvPicPr>
          <p:cNvPr id="5" name="Picture 4">
            <a:extLst>
              <a:ext uri="{FF2B5EF4-FFF2-40B4-BE49-F238E27FC236}">
                <a16:creationId xmlns:a16="http://schemas.microsoft.com/office/drawing/2014/main" id="{FEA0C43A-8B1D-459E-11D6-536821DC15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438346" y="603250"/>
            <a:ext cx="2933492" cy="2586990"/>
          </a:xfrm>
          <a:prstGeom prst="rect">
            <a:avLst/>
          </a:prstGeom>
        </p:spPr>
      </p:pic>
      <p:pic>
        <p:nvPicPr>
          <p:cNvPr id="6" name="Picture 5">
            <a:extLst>
              <a:ext uri="{FF2B5EF4-FFF2-40B4-BE49-F238E27FC236}">
                <a16:creationId xmlns:a16="http://schemas.microsoft.com/office/drawing/2014/main" id="{100E0683-9552-24F8-B2C8-DF127806B8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61689" y="677586"/>
            <a:ext cx="3629893" cy="2586990"/>
          </a:xfrm>
          <a:prstGeom prst="rect">
            <a:avLst/>
          </a:prstGeom>
        </p:spPr>
      </p:pic>
      <p:pic>
        <p:nvPicPr>
          <p:cNvPr id="7" name="Picture 6">
            <a:extLst>
              <a:ext uri="{FF2B5EF4-FFF2-40B4-BE49-F238E27FC236}">
                <a16:creationId xmlns:a16="http://schemas.microsoft.com/office/drawing/2014/main" id="{80BD90CA-13BD-8F72-45D6-30BB491D2D6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763520" y="3783420"/>
            <a:ext cx="2730317" cy="1963829"/>
          </a:xfrm>
          <a:prstGeom prst="rect">
            <a:avLst/>
          </a:prstGeom>
        </p:spPr>
      </p:pic>
      <p:pic>
        <p:nvPicPr>
          <p:cNvPr id="8" name="Picture 7">
            <a:extLst>
              <a:ext uri="{FF2B5EF4-FFF2-40B4-BE49-F238E27FC236}">
                <a16:creationId xmlns:a16="http://schemas.microsoft.com/office/drawing/2014/main" id="{103B971C-3AB8-4704-2AF8-10214346771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836065" y="3428999"/>
            <a:ext cx="2933533" cy="2318250"/>
          </a:xfrm>
          <a:prstGeom prst="rect">
            <a:avLst/>
          </a:prstGeom>
        </p:spPr>
      </p:pic>
    </p:spTree>
    <p:extLst>
      <p:ext uri="{BB962C8B-B14F-4D97-AF65-F5344CB8AC3E}">
        <p14:creationId xmlns:p14="http://schemas.microsoft.com/office/powerpoint/2010/main" val="36344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a:extLst>
            <a:ext uri="{FF2B5EF4-FFF2-40B4-BE49-F238E27FC236}">
              <a16:creationId xmlns:a16="http://schemas.microsoft.com/office/drawing/2014/main" id="{05D39EDA-28C4-4FC7-FF95-EB02C76BFD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5FF7A-FEA6-AC96-557B-493244CA753C}"/>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4" name="Picture 3" descr="A close-up of a fan&#10;&#10;AI-generated content may be incorrect.">
            <a:extLst>
              <a:ext uri="{FF2B5EF4-FFF2-40B4-BE49-F238E27FC236}">
                <a16:creationId xmlns:a16="http://schemas.microsoft.com/office/drawing/2014/main" id="{3F71DBCE-AD12-3370-57C9-724F4F600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1966" y="1563365"/>
            <a:ext cx="2551679" cy="1906270"/>
          </a:xfrm>
          <a:prstGeom prst="rect">
            <a:avLst/>
          </a:prstGeom>
        </p:spPr>
      </p:pic>
      <p:pic>
        <p:nvPicPr>
          <p:cNvPr id="5" name="Picture 4">
            <a:extLst>
              <a:ext uri="{FF2B5EF4-FFF2-40B4-BE49-F238E27FC236}">
                <a16:creationId xmlns:a16="http://schemas.microsoft.com/office/drawing/2014/main" id="{3318383F-0404-F28A-3A62-9D89927595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617087" y="1223005"/>
            <a:ext cx="2933492" cy="2586990"/>
          </a:xfrm>
          <a:prstGeom prst="rect">
            <a:avLst/>
          </a:prstGeom>
        </p:spPr>
      </p:pic>
      <p:pic>
        <p:nvPicPr>
          <p:cNvPr id="6" name="Picture 5">
            <a:extLst>
              <a:ext uri="{FF2B5EF4-FFF2-40B4-BE49-F238E27FC236}">
                <a16:creationId xmlns:a16="http://schemas.microsoft.com/office/drawing/2014/main" id="{02F9D48A-9E93-01C2-B940-DE28765E9FE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99723" y="1010276"/>
            <a:ext cx="3629893" cy="2586990"/>
          </a:xfrm>
          <a:prstGeom prst="rect">
            <a:avLst/>
          </a:prstGeom>
        </p:spPr>
      </p:pic>
      <p:pic>
        <p:nvPicPr>
          <p:cNvPr id="7" name="Picture 6">
            <a:extLst>
              <a:ext uri="{FF2B5EF4-FFF2-40B4-BE49-F238E27FC236}">
                <a16:creationId xmlns:a16="http://schemas.microsoft.com/office/drawing/2014/main" id="{8B9B9E15-7A84-F367-6B77-857DC26DCA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488763" y="3903779"/>
            <a:ext cx="2730317" cy="1963829"/>
          </a:xfrm>
          <a:prstGeom prst="rect">
            <a:avLst/>
          </a:prstGeom>
        </p:spPr>
      </p:pic>
      <p:pic>
        <p:nvPicPr>
          <p:cNvPr id="8" name="Picture 7">
            <a:extLst>
              <a:ext uri="{FF2B5EF4-FFF2-40B4-BE49-F238E27FC236}">
                <a16:creationId xmlns:a16="http://schemas.microsoft.com/office/drawing/2014/main" id="{B39F6B95-6830-D220-5613-73F06F4B27A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407579" y="3726568"/>
            <a:ext cx="2933533" cy="2318250"/>
          </a:xfrm>
          <a:prstGeom prst="rect">
            <a:avLst/>
          </a:prstGeom>
        </p:spPr>
      </p:pic>
      <p:sp>
        <p:nvSpPr>
          <p:cNvPr id="9" name="TextBox 8">
            <a:extLst>
              <a:ext uri="{FF2B5EF4-FFF2-40B4-BE49-F238E27FC236}">
                <a16:creationId xmlns:a16="http://schemas.microsoft.com/office/drawing/2014/main" id="{77B4E636-72DB-31E3-2795-45F031B26151}"/>
              </a:ext>
            </a:extLst>
          </p:cNvPr>
          <p:cNvSpPr txBox="1"/>
          <p:nvPr/>
        </p:nvSpPr>
        <p:spPr>
          <a:xfrm>
            <a:off x="710673" y="603250"/>
            <a:ext cx="7780867" cy="646331"/>
          </a:xfrm>
          <a:prstGeom prst="rect">
            <a:avLst/>
          </a:prstGeom>
          <a:noFill/>
        </p:spPr>
        <p:txBody>
          <a:bodyPr wrap="square">
            <a:spAutoFit/>
          </a:bodyPr>
          <a:lstStyle/>
          <a:p>
            <a:r>
              <a:rPr lang="en-US" sz="3600" b="1" dirty="0"/>
              <a:t>Put them in alphabetical order…</a:t>
            </a:r>
            <a:endParaRPr lang="en-GB" sz="3600" b="1" dirty="0"/>
          </a:p>
        </p:txBody>
      </p:sp>
    </p:spTree>
    <p:extLst>
      <p:ext uri="{BB962C8B-B14F-4D97-AF65-F5344CB8AC3E}">
        <p14:creationId xmlns:p14="http://schemas.microsoft.com/office/powerpoint/2010/main" val="308377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br>
              <a:rPr lang="en-US" sz="4800" dirty="0"/>
            </a:br>
            <a:r>
              <a:rPr lang="en-US" sz="8000" dirty="0"/>
              <a:t>2148731295742386</a:t>
            </a:r>
            <a:br>
              <a:rPr lang="en-US" sz="8000" dirty="0"/>
            </a:br>
            <a:br>
              <a:rPr lang="en-US" sz="8000" dirty="0"/>
            </a:br>
            <a:endParaRPr lang="en-US" sz="4800" dirty="0"/>
          </a:p>
        </p:txBody>
      </p:sp>
    </p:spTree>
    <p:extLst>
      <p:ext uri="{BB962C8B-B14F-4D97-AF65-F5344CB8AC3E}">
        <p14:creationId xmlns:p14="http://schemas.microsoft.com/office/powerpoint/2010/main" val="11689581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br>
              <a:rPr lang="en-US" sz="4800" dirty="0"/>
            </a:br>
            <a:r>
              <a:rPr lang="en-GB" sz="8000" dirty="0"/>
              <a:t>1066181219141939</a:t>
            </a:r>
            <a:br>
              <a:rPr lang="en-GB" sz="4800" dirty="0"/>
            </a:br>
            <a:endParaRPr lang="en-US" sz="4800" dirty="0"/>
          </a:p>
        </p:txBody>
      </p:sp>
    </p:spTree>
    <p:extLst>
      <p:ext uri="{BB962C8B-B14F-4D97-AF65-F5344CB8AC3E}">
        <p14:creationId xmlns:p14="http://schemas.microsoft.com/office/powerpoint/2010/main" val="4243591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7" name="Group 6">
            <a:extLst>
              <a:ext uri="{FF2B5EF4-FFF2-40B4-BE49-F238E27FC236}">
                <a16:creationId xmlns:a16="http://schemas.microsoft.com/office/drawing/2014/main" id="{F4AF1B4B-DA2C-FC6C-1B56-61B66340B820}"/>
              </a:ext>
            </a:extLst>
          </p:cNvPr>
          <p:cNvGrpSpPr/>
          <p:nvPr/>
        </p:nvGrpSpPr>
        <p:grpSpPr>
          <a:xfrm>
            <a:off x="319560" y="330175"/>
            <a:ext cx="5038281" cy="1320451"/>
            <a:chOff x="2113341" y="2026372"/>
            <a:chExt cx="1415768" cy="334921"/>
          </a:xfrm>
        </p:grpSpPr>
        <p:pic>
          <p:nvPicPr>
            <p:cNvPr id="18" name="Graphic 17">
              <a:extLst>
                <a:ext uri="{FF2B5EF4-FFF2-40B4-BE49-F238E27FC236}">
                  <a16:creationId xmlns:a16="http://schemas.microsoft.com/office/drawing/2014/main" id="{AEF2CE9F-F563-B750-94BE-6A95E6914C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216256" y="2026372"/>
              <a:ext cx="403040" cy="334921"/>
            </a:xfrm>
            <a:prstGeom prst="rect">
              <a:avLst/>
            </a:prstGeom>
          </p:spPr>
        </p:pic>
        <p:sp>
          <p:nvSpPr>
            <p:cNvPr id="19" name="TextBox 18">
              <a:extLst>
                <a:ext uri="{FF2B5EF4-FFF2-40B4-BE49-F238E27FC236}">
                  <a16:creationId xmlns:a16="http://schemas.microsoft.com/office/drawing/2014/main" id="{CE9201B2-7EB4-73A2-BB25-7935040FD7DA}"/>
                </a:ext>
              </a:extLst>
            </p:cNvPr>
            <p:cNvSpPr txBox="1"/>
            <p:nvPr/>
          </p:nvSpPr>
          <p:spPr>
            <a:xfrm>
              <a:off x="2113341" y="2107658"/>
              <a:ext cx="1415768" cy="127522"/>
            </a:xfrm>
            <a:prstGeom prst="rect">
              <a:avLst/>
            </a:prstGeom>
            <a:noFill/>
          </p:spPr>
          <p:txBody>
            <a:bodyPr wrap="square" rtlCol="0">
              <a:spAutoFit/>
            </a:bodyPr>
            <a:lstStyle/>
            <a:p>
              <a:pPr defTabSz="609585"/>
              <a:r>
                <a:rPr lang="en-US" sz="2667" b="1" dirty="0">
                  <a:solidFill>
                    <a:prstClr val="black"/>
                  </a:solidFill>
                  <a:latin typeface="Calibri" panose="020F0502020204030204"/>
                </a:rPr>
                <a:t>Short Term Memory</a:t>
              </a:r>
              <a:endParaRPr lang="en-GB" sz="2667" b="1" dirty="0">
                <a:solidFill>
                  <a:prstClr val="black"/>
                </a:solidFill>
                <a:latin typeface="Calibri" panose="020F0502020204030204"/>
              </a:endParaRPr>
            </a:p>
          </p:txBody>
        </p:sp>
      </p:grpSp>
      <p:sp>
        <p:nvSpPr>
          <p:cNvPr id="9" name="TextBox 8">
            <a:extLst>
              <a:ext uri="{FF2B5EF4-FFF2-40B4-BE49-F238E27FC236}">
                <a16:creationId xmlns:a16="http://schemas.microsoft.com/office/drawing/2014/main" id="{DAC6DC07-8878-6BE5-2AD6-2A2BFFDD2E14}"/>
              </a:ext>
            </a:extLst>
          </p:cNvPr>
          <p:cNvSpPr txBox="1"/>
          <p:nvPr/>
        </p:nvSpPr>
        <p:spPr>
          <a:xfrm rot="21540000">
            <a:off x="564075" y="1390907"/>
            <a:ext cx="3863491" cy="830997"/>
          </a:xfrm>
          <a:prstGeom prst="rect">
            <a:avLst/>
          </a:prstGeom>
          <a:noFill/>
        </p:spPr>
        <p:txBody>
          <a:bodyPr wrap="square">
            <a:spAutoFit/>
          </a:bodyPr>
          <a:lstStyle/>
          <a:p>
            <a:r>
              <a:rPr lang="en-US" sz="2400" dirty="0"/>
              <a:t>Also known as ‘working memory’</a:t>
            </a:r>
            <a:endParaRPr lang="en-GB" sz="2400" dirty="0"/>
          </a:p>
        </p:txBody>
      </p:sp>
      <p:sp>
        <p:nvSpPr>
          <p:cNvPr id="10" name="TextBox 9">
            <a:extLst>
              <a:ext uri="{FF2B5EF4-FFF2-40B4-BE49-F238E27FC236}">
                <a16:creationId xmlns:a16="http://schemas.microsoft.com/office/drawing/2014/main" id="{8F336762-36BC-738B-C4FA-318CC5CF30DD}"/>
              </a:ext>
            </a:extLst>
          </p:cNvPr>
          <p:cNvSpPr txBox="1"/>
          <p:nvPr/>
        </p:nvSpPr>
        <p:spPr>
          <a:xfrm rot="60000">
            <a:off x="4367170" y="791073"/>
            <a:ext cx="3598487" cy="1200329"/>
          </a:xfrm>
          <a:prstGeom prst="rect">
            <a:avLst/>
          </a:prstGeom>
          <a:noFill/>
        </p:spPr>
        <p:txBody>
          <a:bodyPr wrap="square">
            <a:spAutoFit/>
          </a:bodyPr>
          <a:lstStyle/>
          <a:p>
            <a:r>
              <a:rPr lang="en-US" sz="2400" dirty="0"/>
              <a:t>Essential for decision making, problem-solving and other cognitive tasks.</a:t>
            </a:r>
            <a:endParaRPr lang="en-GB" sz="2400" dirty="0"/>
          </a:p>
        </p:txBody>
      </p:sp>
      <p:sp>
        <p:nvSpPr>
          <p:cNvPr id="11" name="TextBox 10">
            <a:extLst>
              <a:ext uri="{FF2B5EF4-FFF2-40B4-BE49-F238E27FC236}">
                <a16:creationId xmlns:a16="http://schemas.microsoft.com/office/drawing/2014/main" id="{25F11986-F445-6477-B5B9-4A53674305CB}"/>
              </a:ext>
            </a:extLst>
          </p:cNvPr>
          <p:cNvSpPr txBox="1"/>
          <p:nvPr/>
        </p:nvSpPr>
        <p:spPr>
          <a:xfrm rot="21540000">
            <a:off x="8315702" y="2385936"/>
            <a:ext cx="3394981" cy="1569660"/>
          </a:xfrm>
          <a:prstGeom prst="rect">
            <a:avLst/>
          </a:prstGeom>
          <a:noFill/>
        </p:spPr>
        <p:txBody>
          <a:bodyPr wrap="square">
            <a:spAutoFit/>
          </a:bodyPr>
          <a:lstStyle/>
          <a:p>
            <a:r>
              <a:rPr lang="en-US" sz="2400" dirty="0"/>
              <a:t>Can be easily overloaded, seriously impeding next-step learning</a:t>
            </a:r>
            <a:endParaRPr lang="en-GB" sz="2400" dirty="0"/>
          </a:p>
        </p:txBody>
      </p:sp>
      <p:sp>
        <p:nvSpPr>
          <p:cNvPr id="12" name="TextBox 11">
            <a:extLst>
              <a:ext uri="{FF2B5EF4-FFF2-40B4-BE49-F238E27FC236}">
                <a16:creationId xmlns:a16="http://schemas.microsoft.com/office/drawing/2014/main" id="{EFFDD253-3949-F100-98F0-2D79242F4257}"/>
              </a:ext>
            </a:extLst>
          </p:cNvPr>
          <p:cNvSpPr txBox="1"/>
          <p:nvPr/>
        </p:nvSpPr>
        <p:spPr>
          <a:xfrm rot="21540000">
            <a:off x="4874082" y="2487564"/>
            <a:ext cx="3091538" cy="1200329"/>
          </a:xfrm>
          <a:prstGeom prst="rect">
            <a:avLst/>
          </a:prstGeom>
          <a:noFill/>
        </p:spPr>
        <p:txBody>
          <a:bodyPr wrap="square">
            <a:spAutoFit/>
          </a:bodyPr>
          <a:lstStyle/>
          <a:p>
            <a:r>
              <a:rPr lang="en-US" sz="2400" dirty="0"/>
              <a:t>Very limited – can hold only a few pieces of information at once</a:t>
            </a:r>
            <a:endParaRPr lang="en-GB" sz="2400" dirty="0"/>
          </a:p>
        </p:txBody>
      </p:sp>
      <p:sp>
        <p:nvSpPr>
          <p:cNvPr id="13" name="TextBox 12">
            <a:extLst>
              <a:ext uri="{FF2B5EF4-FFF2-40B4-BE49-F238E27FC236}">
                <a16:creationId xmlns:a16="http://schemas.microsoft.com/office/drawing/2014/main" id="{595CB062-6831-A5BB-BAD5-2E9A00F377BA}"/>
              </a:ext>
            </a:extLst>
          </p:cNvPr>
          <p:cNvSpPr txBox="1"/>
          <p:nvPr/>
        </p:nvSpPr>
        <p:spPr>
          <a:xfrm rot="60000">
            <a:off x="563913" y="2671323"/>
            <a:ext cx="3730715" cy="1200329"/>
          </a:xfrm>
          <a:prstGeom prst="rect">
            <a:avLst/>
          </a:prstGeom>
          <a:noFill/>
        </p:spPr>
        <p:txBody>
          <a:bodyPr wrap="square">
            <a:spAutoFit/>
          </a:bodyPr>
          <a:lstStyle/>
          <a:p>
            <a:r>
              <a:rPr lang="en-US" sz="2400" dirty="0"/>
              <a:t>The temporary storage and manipulation of information.</a:t>
            </a:r>
            <a:endParaRPr lang="en-GB" sz="2400" dirty="0"/>
          </a:p>
        </p:txBody>
      </p:sp>
      <p:sp>
        <p:nvSpPr>
          <p:cNvPr id="14" name="TextBox 13">
            <a:extLst>
              <a:ext uri="{FF2B5EF4-FFF2-40B4-BE49-F238E27FC236}">
                <a16:creationId xmlns:a16="http://schemas.microsoft.com/office/drawing/2014/main" id="{FEF236A7-2FE6-5AE3-A566-B50054F75146}"/>
              </a:ext>
            </a:extLst>
          </p:cNvPr>
          <p:cNvSpPr txBox="1"/>
          <p:nvPr/>
        </p:nvSpPr>
        <p:spPr>
          <a:xfrm rot="60000">
            <a:off x="8401907" y="713606"/>
            <a:ext cx="3439385" cy="1200329"/>
          </a:xfrm>
          <a:prstGeom prst="rect">
            <a:avLst/>
          </a:prstGeom>
          <a:noFill/>
        </p:spPr>
        <p:txBody>
          <a:bodyPr wrap="square">
            <a:spAutoFit/>
          </a:bodyPr>
          <a:lstStyle/>
          <a:p>
            <a:r>
              <a:rPr lang="en-US" sz="2400" dirty="0"/>
              <a:t>Information held is instantly forgotten (30 seconds)</a:t>
            </a:r>
            <a:endParaRPr lang="en-GB" sz="2400" dirty="0"/>
          </a:p>
        </p:txBody>
      </p:sp>
      <p:sp>
        <p:nvSpPr>
          <p:cNvPr id="15" name="TextBox 14">
            <a:extLst>
              <a:ext uri="{FF2B5EF4-FFF2-40B4-BE49-F238E27FC236}">
                <a16:creationId xmlns:a16="http://schemas.microsoft.com/office/drawing/2014/main" id="{F5B66CD1-3E81-DA32-F995-469389BD90B5}"/>
              </a:ext>
            </a:extLst>
          </p:cNvPr>
          <p:cNvSpPr txBox="1"/>
          <p:nvPr/>
        </p:nvSpPr>
        <p:spPr>
          <a:xfrm rot="21540000">
            <a:off x="491670" y="4150891"/>
            <a:ext cx="6246588" cy="1200329"/>
          </a:xfrm>
          <a:prstGeom prst="rect">
            <a:avLst/>
          </a:prstGeom>
          <a:noFill/>
        </p:spPr>
        <p:txBody>
          <a:bodyPr wrap="square">
            <a:spAutoFit/>
          </a:bodyPr>
          <a:lstStyle/>
          <a:p>
            <a:r>
              <a:rPr lang="en-US" sz="2400" dirty="0"/>
              <a:t>A cognitive system for holding and processing information for a few seconds to about a minute.</a:t>
            </a:r>
            <a:endParaRPr lang="en-GB" sz="2400" dirty="0"/>
          </a:p>
        </p:txBody>
      </p:sp>
      <p:sp>
        <p:nvSpPr>
          <p:cNvPr id="16" name="TextBox 15">
            <a:extLst>
              <a:ext uri="{FF2B5EF4-FFF2-40B4-BE49-F238E27FC236}">
                <a16:creationId xmlns:a16="http://schemas.microsoft.com/office/drawing/2014/main" id="{08004172-94CB-569A-E88C-368EB3E41436}"/>
              </a:ext>
            </a:extLst>
          </p:cNvPr>
          <p:cNvSpPr txBox="1"/>
          <p:nvPr/>
        </p:nvSpPr>
        <p:spPr>
          <a:xfrm rot="60000">
            <a:off x="8196385" y="4621908"/>
            <a:ext cx="3582875" cy="830997"/>
          </a:xfrm>
          <a:prstGeom prst="rect">
            <a:avLst/>
          </a:prstGeom>
          <a:noFill/>
        </p:spPr>
        <p:txBody>
          <a:bodyPr wrap="square">
            <a:spAutoFit/>
          </a:bodyPr>
          <a:lstStyle/>
          <a:p>
            <a:r>
              <a:rPr lang="en-US" sz="2400" dirty="0"/>
              <a:t>Adversely affected by worry, anxiety or stress</a:t>
            </a:r>
            <a:endParaRPr lang="en-GB" sz="2400" dirty="0"/>
          </a:p>
        </p:txBody>
      </p:sp>
      <p:sp>
        <p:nvSpPr>
          <p:cNvPr id="3" name="TextBox 2">
            <a:extLst>
              <a:ext uri="{FF2B5EF4-FFF2-40B4-BE49-F238E27FC236}">
                <a16:creationId xmlns:a16="http://schemas.microsoft.com/office/drawing/2014/main" id="{7991D66D-E102-223E-5696-6FF8068B77E1}"/>
              </a:ext>
            </a:extLst>
          </p:cNvPr>
          <p:cNvSpPr txBox="1"/>
          <p:nvPr/>
        </p:nvSpPr>
        <p:spPr>
          <a:xfrm>
            <a:off x="553722" y="5608218"/>
            <a:ext cx="7918177" cy="830997"/>
          </a:xfrm>
          <a:prstGeom prst="rect">
            <a:avLst/>
          </a:prstGeom>
          <a:noFill/>
        </p:spPr>
        <p:txBody>
          <a:bodyPr wrap="square">
            <a:spAutoFit/>
          </a:bodyPr>
          <a:lstStyle/>
          <a:p>
            <a:r>
              <a:rPr lang="en-US" sz="2400" b="1" dirty="0"/>
              <a:t>Children spend 90%+ of time in a classroom engaged in activities which require use of short-term memory. </a:t>
            </a:r>
            <a:endParaRPr lang="en-GB" sz="2400" b="1" dirty="0"/>
          </a:p>
        </p:txBody>
      </p:sp>
      <p:pic>
        <p:nvPicPr>
          <p:cNvPr id="4" name="Picture 3">
            <a:extLst>
              <a:ext uri="{FF2B5EF4-FFF2-40B4-BE49-F238E27FC236}">
                <a16:creationId xmlns:a16="http://schemas.microsoft.com/office/drawing/2014/main" id="{CCA7701C-2232-3822-11F3-070488E0D71F}"/>
              </a:ext>
            </a:extLst>
          </p:cNvPr>
          <p:cNvPicPr>
            <a:picLocks noChangeAspect="1"/>
          </p:cNvPicPr>
          <p:nvPr/>
        </p:nvPicPr>
        <p:blipFill>
          <a:blip r:embed="rId3"/>
          <a:srcRect/>
          <a:stretch/>
        </p:blipFill>
        <p:spPr>
          <a:xfrm>
            <a:off x="10541000" y="6336222"/>
            <a:ext cx="1373770" cy="266511"/>
          </a:xfrm>
          <a:prstGeom prst="rect">
            <a:avLst/>
          </a:prstGeom>
        </p:spPr>
      </p:pic>
    </p:spTree>
    <p:extLst>
      <p:ext uri="{BB962C8B-B14F-4D97-AF65-F5344CB8AC3E}">
        <p14:creationId xmlns:p14="http://schemas.microsoft.com/office/powerpoint/2010/main" val="3988517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3" name="Picture 2">
            <a:extLst>
              <a:ext uri="{FF2B5EF4-FFF2-40B4-BE49-F238E27FC236}">
                <a16:creationId xmlns:a16="http://schemas.microsoft.com/office/drawing/2014/main" id="{4855217E-D163-55ED-E193-FF6D4052F37C}"/>
              </a:ext>
            </a:extLst>
          </p:cNvPr>
          <p:cNvPicPr>
            <a:picLocks noChangeAspect="1"/>
          </p:cNvPicPr>
          <p:nvPr/>
        </p:nvPicPr>
        <p:blipFill>
          <a:blip r:embed="rId2"/>
          <a:stretch>
            <a:fillRect/>
          </a:stretch>
        </p:blipFill>
        <p:spPr>
          <a:xfrm>
            <a:off x="361209" y="375159"/>
            <a:ext cx="1365991" cy="760774"/>
          </a:xfrm>
          <a:prstGeom prst="rect">
            <a:avLst/>
          </a:prstGeom>
        </p:spPr>
      </p:pic>
      <p:grpSp>
        <p:nvGrpSpPr>
          <p:cNvPr id="5" name="Group 4">
            <a:extLst>
              <a:ext uri="{FF2B5EF4-FFF2-40B4-BE49-F238E27FC236}">
                <a16:creationId xmlns:a16="http://schemas.microsoft.com/office/drawing/2014/main" id="{27AB3789-0E64-B270-1D4B-ED00DF2B19B1}"/>
              </a:ext>
            </a:extLst>
          </p:cNvPr>
          <p:cNvGrpSpPr/>
          <p:nvPr/>
        </p:nvGrpSpPr>
        <p:grpSpPr>
          <a:xfrm>
            <a:off x="4399858" y="429403"/>
            <a:ext cx="7234813" cy="1413059"/>
            <a:chOff x="-643937" y="393015"/>
            <a:chExt cx="6699254" cy="1413059"/>
          </a:xfrm>
        </p:grpSpPr>
        <p:pic>
          <p:nvPicPr>
            <p:cNvPr id="6" name="Graphic 5">
              <a:extLst>
                <a:ext uri="{FF2B5EF4-FFF2-40B4-BE49-F238E27FC236}">
                  <a16:creationId xmlns:a16="http://schemas.microsoft.com/office/drawing/2014/main" id="{79962158-E65A-CDF3-5111-B0314BDCC2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41705" y="393015"/>
              <a:ext cx="1434295" cy="1413059"/>
            </a:xfrm>
            <a:prstGeom prst="rect">
              <a:avLst/>
            </a:prstGeom>
          </p:spPr>
        </p:pic>
        <p:sp>
          <p:nvSpPr>
            <p:cNvPr id="7" name="TextBox 6">
              <a:extLst>
                <a:ext uri="{FF2B5EF4-FFF2-40B4-BE49-F238E27FC236}">
                  <a16:creationId xmlns:a16="http://schemas.microsoft.com/office/drawing/2014/main" id="{75992D3A-966F-77E3-1B45-A279C4583B6B}"/>
                </a:ext>
              </a:extLst>
            </p:cNvPr>
            <p:cNvSpPr txBox="1"/>
            <p:nvPr/>
          </p:nvSpPr>
          <p:spPr>
            <a:xfrm>
              <a:off x="-643937" y="479606"/>
              <a:ext cx="6699254" cy="769441"/>
            </a:xfrm>
            <a:prstGeom prst="rect">
              <a:avLst/>
            </a:prstGeom>
            <a:noFill/>
          </p:spPr>
          <p:txBody>
            <a:bodyPr wrap="square" rtlCol="0">
              <a:spAutoFit/>
            </a:bodyPr>
            <a:lstStyle/>
            <a:p>
              <a:pPr algn="r" defTabSz="609585"/>
              <a:r>
                <a:rPr lang="en-US" sz="4400" b="1" dirty="0">
                  <a:solidFill>
                    <a:prstClr val="black"/>
                  </a:solidFill>
                  <a:latin typeface="Calibri" panose="020F0502020204030204"/>
                </a:rPr>
                <a:t>Learning</a:t>
              </a:r>
              <a:endParaRPr lang="en-GB" sz="4400" b="1" dirty="0">
                <a:solidFill>
                  <a:prstClr val="black"/>
                </a:solidFill>
                <a:latin typeface="Calibri" panose="020F0502020204030204"/>
              </a:endParaRPr>
            </a:p>
          </p:txBody>
        </p:sp>
      </p:grpSp>
      <p:sp>
        <p:nvSpPr>
          <p:cNvPr id="8" name="TextBox 7">
            <a:extLst>
              <a:ext uri="{FF2B5EF4-FFF2-40B4-BE49-F238E27FC236}">
                <a16:creationId xmlns:a16="http://schemas.microsoft.com/office/drawing/2014/main" id="{8C7CE951-965A-8F9F-6B79-FD3376411B2B}"/>
              </a:ext>
            </a:extLst>
          </p:cNvPr>
          <p:cNvSpPr txBox="1"/>
          <p:nvPr/>
        </p:nvSpPr>
        <p:spPr>
          <a:xfrm>
            <a:off x="1145555" y="1414874"/>
            <a:ext cx="9900887" cy="461665"/>
          </a:xfrm>
          <a:prstGeom prst="rect">
            <a:avLst/>
          </a:prstGeom>
          <a:noFill/>
        </p:spPr>
        <p:txBody>
          <a:bodyPr wrap="square" rtlCol="0">
            <a:spAutoFit/>
          </a:bodyPr>
          <a:lstStyle/>
          <a:p>
            <a:r>
              <a:rPr lang="en-US" sz="2400" i="1" dirty="0"/>
              <a:t>The transferal of information from working memory to long-term memory.</a:t>
            </a:r>
            <a:endParaRPr lang="en-GB" sz="2400" i="1" dirty="0"/>
          </a:p>
        </p:txBody>
      </p:sp>
      <p:sp>
        <p:nvSpPr>
          <p:cNvPr id="9" name="TextBox 8">
            <a:extLst>
              <a:ext uri="{FF2B5EF4-FFF2-40B4-BE49-F238E27FC236}">
                <a16:creationId xmlns:a16="http://schemas.microsoft.com/office/drawing/2014/main" id="{EECFB80F-F314-879C-85E5-AEF772842E36}"/>
              </a:ext>
            </a:extLst>
          </p:cNvPr>
          <p:cNvSpPr txBox="1"/>
          <p:nvPr/>
        </p:nvSpPr>
        <p:spPr>
          <a:xfrm>
            <a:off x="1214829" y="2352364"/>
            <a:ext cx="9900887" cy="830997"/>
          </a:xfrm>
          <a:prstGeom prst="rect">
            <a:avLst/>
          </a:prstGeom>
          <a:noFill/>
        </p:spPr>
        <p:txBody>
          <a:bodyPr wrap="square" rtlCol="0">
            <a:spAutoFit/>
          </a:bodyPr>
          <a:lstStyle/>
          <a:p>
            <a:r>
              <a:rPr lang="en-US" sz="2400" i="1" dirty="0"/>
              <a:t>“Acquiring knowledge and skills and having them readily available from memory so you can make sense of future problems and opportunities.”</a:t>
            </a:r>
            <a:endParaRPr lang="en-GB" sz="2400" i="1" dirty="0"/>
          </a:p>
        </p:txBody>
      </p:sp>
      <p:sp>
        <p:nvSpPr>
          <p:cNvPr id="4" name="TextBox 3">
            <a:extLst>
              <a:ext uri="{FF2B5EF4-FFF2-40B4-BE49-F238E27FC236}">
                <a16:creationId xmlns:a16="http://schemas.microsoft.com/office/drawing/2014/main" id="{0402EDDA-57FD-944D-0280-7205B48D0CEC}"/>
              </a:ext>
            </a:extLst>
          </p:cNvPr>
          <p:cNvSpPr txBox="1"/>
          <p:nvPr/>
        </p:nvSpPr>
        <p:spPr>
          <a:xfrm>
            <a:off x="2113935" y="3721681"/>
            <a:ext cx="7637771" cy="1200329"/>
          </a:xfrm>
          <a:prstGeom prst="rect">
            <a:avLst/>
          </a:prstGeom>
          <a:noFill/>
        </p:spPr>
        <p:txBody>
          <a:bodyPr wrap="square" rtlCol="0">
            <a:spAutoFit/>
          </a:bodyPr>
          <a:lstStyle/>
          <a:p>
            <a:pPr algn="ctr"/>
            <a:r>
              <a:rPr lang="en-US" sz="2400" b="1" dirty="0">
                <a:latin typeface="Roboto" panose="020B0604020202020204" pitchFamily="2" charset="0"/>
              </a:rPr>
              <a:t>Learning: “</a:t>
            </a:r>
            <a:r>
              <a:rPr lang="en-US" sz="2400" b="1" i="1" dirty="0">
                <a:latin typeface="Roboto" panose="020B0604020202020204" pitchFamily="2" charset="0"/>
              </a:rPr>
              <a:t>An alteration in long-term memory. If nothing has been altered in long-term memory, nothing has been learned.”</a:t>
            </a:r>
            <a:r>
              <a:rPr lang="en-US" sz="2400" b="1" dirty="0">
                <a:latin typeface="Roboto" panose="020B0604020202020204" pitchFamily="2" charset="0"/>
              </a:rPr>
              <a:t> </a:t>
            </a:r>
          </a:p>
        </p:txBody>
      </p:sp>
      <p:pic>
        <p:nvPicPr>
          <p:cNvPr id="10" name="Picture 9">
            <a:extLst>
              <a:ext uri="{FF2B5EF4-FFF2-40B4-BE49-F238E27FC236}">
                <a16:creationId xmlns:a16="http://schemas.microsoft.com/office/drawing/2014/main" id="{5083026A-6645-29E0-72A3-9499159B2DF4}"/>
              </a:ext>
            </a:extLst>
          </p:cNvPr>
          <p:cNvPicPr>
            <a:picLocks noChangeAspect="1"/>
          </p:cNvPicPr>
          <p:nvPr/>
        </p:nvPicPr>
        <p:blipFill>
          <a:blip r:embed="rId4"/>
          <a:srcRect/>
          <a:stretch/>
        </p:blipFill>
        <p:spPr>
          <a:xfrm>
            <a:off x="10541000" y="6336222"/>
            <a:ext cx="1373770" cy="266511"/>
          </a:xfrm>
          <a:prstGeom prst="rect">
            <a:avLst/>
          </a:prstGeom>
        </p:spPr>
      </p:pic>
    </p:spTree>
    <p:extLst>
      <p:ext uri="{BB962C8B-B14F-4D97-AF65-F5344CB8AC3E}">
        <p14:creationId xmlns:p14="http://schemas.microsoft.com/office/powerpoint/2010/main" val="2092203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2"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7" name="Group 6">
            <a:extLst>
              <a:ext uri="{FF2B5EF4-FFF2-40B4-BE49-F238E27FC236}">
                <a16:creationId xmlns:a16="http://schemas.microsoft.com/office/drawing/2014/main" id="{F4AF1B4B-DA2C-FC6C-1B56-61B66340B820}"/>
              </a:ext>
            </a:extLst>
          </p:cNvPr>
          <p:cNvGrpSpPr/>
          <p:nvPr/>
        </p:nvGrpSpPr>
        <p:grpSpPr>
          <a:xfrm>
            <a:off x="319560" y="330175"/>
            <a:ext cx="5038281" cy="1320451"/>
            <a:chOff x="2113341" y="2026372"/>
            <a:chExt cx="1415768" cy="334921"/>
          </a:xfrm>
        </p:grpSpPr>
        <p:pic>
          <p:nvPicPr>
            <p:cNvPr id="18" name="Graphic 17">
              <a:extLst>
                <a:ext uri="{FF2B5EF4-FFF2-40B4-BE49-F238E27FC236}">
                  <a16:creationId xmlns:a16="http://schemas.microsoft.com/office/drawing/2014/main" id="{AEF2CE9F-F563-B750-94BE-6A95E6914C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216256" y="2026372"/>
              <a:ext cx="403040" cy="334921"/>
            </a:xfrm>
            <a:prstGeom prst="rect">
              <a:avLst/>
            </a:prstGeom>
          </p:spPr>
        </p:pic>
        <p:sp>
          <p:nvSpPr>
            <p:cNvPr id="19" name="TextBox 18">
              <a:extLst>
                <a:ext uri="{FF2B5EF4-FFF2-40B4-BE49-F238E27FC236}">
                  <a16:creationId xmlns:a16="http://schemas.microsoft.com/office/drawing/2014/main" id="{CE9201B2-7EB4-73A2-BB25-7935040FD7DA}"/>
                </a:ext>
              </a:extLst>
            </p:cNvPr>
            <p:cNvSpPr txBox="1"/>
            <p:nvPr/>
          </p:nvSpPr>
          <p:spPr>
            <a:xfrm>
              <a:off x="2113341" y="2107658"/>
              <a:ext cx="1415768" cy="127522"/>
            </a:xfrm>
            <a:prstGeom prst="rect">
              <a:avLst/>
            </a:prstGeom>
            <a:noFill/>
          </p:spPr>
          <p:txBody>
            <a:bodyPr wrap="square" rtlCol="0">
              <a:spAutoFit/>
            </a:bodyPr>
            <a:lstStyle/>
            <a:p>
              <a:pPr defTabSz="609585"/>
              <a:r>
                <a:rPr lang="en-US" sz="2667" b="1" dirty="0">
                  <a:solidFill>
                    <a:prstClr val="black"/>
                  </a:solidFill>
                  <a:latin typeface="Calibri" panose="020F0502020204030204"/>
                </a:rPr>
                <a:t>Long Term Memory</a:t>
              </a:r>
              <a:endParaRPr lang="en-GB" sz="2667" b="1" dirty="0">
                <a:solidFill>
                  <a:prstClr val="black"/>
                </a:solidFill>
                <a:latin typeface="Calibri" panose="020F0502020204030204"/>
              </a:endParaRPr>
            </a:p>
          </p:txBody>
        </p:sp>
      </p:grpSp>
      <p:sp>
        <p:nvSpPr>
          <p:cNvPr id="9" name="TextBox 8">
            <a:extLst>
              <a:ext uri="{FF2B5EF4-FFF2-40B4-BE49-F238E27FC236}">
                <a16:creationId xmlns:a16="http://schemas.microsoft.com/office/drawing/2014/main" id="{DAC6DC07-8878-6BE5-2AD6-2A2BFFDD2E14}"/>
              </a:ext>
            </a:extLst>
          </p:cNvPr>
          <p:cNvSpPr txBox="1"/>
          <p:nvPr/>
        </p:nvSpPr>
        <p:spPr>
          <a:xfrm rot="21540000">
            <a:off x="1491755" y="1361244"/>
            <a:ext cx="3388555" cy="830997"/>
          </a:xfrm>
          <a:prstGeom prst="rect">
            <a:avLst/>
          </a:prstGeom>
          <a:noFill/>
        </p:spPr>
        <p:txBody>
          <a:bodyPr wrap="square">
            <a:spAutoFit/>
          </a:bodyPr>
          <a:lstStyle/>
          <a:p>
            <a:r>
              <a:rPr lang="en-US" sz="2400" dirty="0"/>
              <a:t>Can hold an unlimited amount of information</a:t>
            </a:r>
            <a:endParaRPr lang="en-GB" sz="2400" dirty="0"/>
          </a:p>
        </p:txBody>
      </p:sp>
      <p:sp>
        <p:nvSpPr>
          <p:cNvPr id="10" name="TextBox 9">
            <a:extLst>
              <a:ext uri="{FF2B5EF4-FFF2-40B4-BE49-F238E27FC236}">
                <a16:creationId xmlns:a16="http://schemas.microsoft.com/office/drawing/2014/main" id="{8F336762-36BC-738B-C4FA-318CC5CF30DD}"/>
              </a:ext>
            </a:extLst>
          </p:cNvPr>
          <p:cNvSpPr txBox="1"/>
          <p:nvPr/>
        </p:nvSpPr>
        <p:spPr>
          <a:xfrm rot="60000">
            <a:off x="6221720" y="1318008"/>
            <a:ext cx="4399663" cy="830997"/>
          </a:xfrm>
          <a:prstGeom prst="rect">
            <a:avLst/>
          </a:prstGeom>
          <a:noFill/>
        </p:spPr>
        <p:txBody>
          <a:bodyPr wrap="square">
            <a:spAutoFit/>
          </a:bodyPr>
          <a:lstStyle/>
          <a:p>
            <a:r>
              <a:rPr lang="en-US" sz="2400" dirty="0"/>
              <a:t>Information can be held for an unlimited amount of time.</a:t>
            </a:r>
            <a:endParaRPr lang="en-GB" sz="2400" dirty="0"/>
          </a:p>
        </p:txBody>
      </p:sp>
      <p:sp>
        <p:nvSpPr>
          <p:cNvPr id="12" name="TextBox 11">
            <a:extLst>
              <a:ext uri="{FF2B5EF4-FFF2-40B4-BE49-F238E27FC236}">
                <a16:creationId xmlns:a16="http://schemas.microsoft.com/office/drawing/2014/main" id="{EFFDD253-3949-F100-98F0-2D79242F4257}"/>
              </a:ext>
            </a:extLst>
          </p:cNvPr>
          <p:cNvSpPr txBox="1"/>
          <p:nvPr/>
        </p:nvSpPr>
        <p:spPr>
          <a:xfrm rot="21540000">
            <a:off x="6106102" y="2769134"/>
            <a:ext cx="4848354" cy="1200329"/>
          </a:xfrm>
          <a:prstGeom prst="rect">
            <a:avLst/>
          </a:prstGeom>
          <a:noFill/>
        </p:spPr>
        <p:txBody>
          <a:bodyPr wrap="square">
            <a:spAutoFit/>
          </a:bodyPr>
          <a:lstStyle/>
          <a:p>
            <a:r>
              <a:rPr lang="en-US" sz="2400" dirty="0"/>
              <a:t>Information can be ‘retrieved’ from long term memory back into short term memory.</a:t>
            </a:r>
            <a:endParaRPr lang="en-GB" sz="2400" dirty="0"/>
          </a:p>
        </p:txBody>
      </p:sp>
      <p:sp>
        <p:nvSpPr>
          <p:cNvPr id="13" name="TextBox 12">
            <a:extLst>
              <a:ext uri="{FF2B5EF4-FFF2-40B4-BE49-F238E27FC236}">
                <a16:creationId xmlns:a16="http://schemas.microsoft.com/office/drawing/2014/main" id="{595CB062-6831-A5BB-BAD5-2E9A00F377BA}"/>
              </a:ext>
            </a:extLst>
          </p:cNvPr>
          <p:cNvSpPr txBox="1"/>
          <p:nvPr/>
        </p:nvSpPr>
        <p:spPr>
          <a:xfrm rot="60000">
            <a:off x="1316726" y="2597914"/>
            <a:ext cx="3484608" cy="461665"/>
          </a:xfrm>
          <a:prstGeom prst="rect">
            <a:avLst/>
          </a:prstGeom>
          <a:noFill/>
        </p:spPr>
        <p:txBody>
          <a:bodyPr wrap="square">
            <a:spAutoFit/>
          </a:bodyPr>
          <a:lstStyle/>
          <a:p>
            <a:r>
              <a:rPr lang="en-US" sz="2400" dirty="0"/>
              <a:t>Crystallized intelligence</a:t>
            </a:r>
            <a:endParaRPr lang="en-GB" sz="2400" dirty="0"/>
          </a:p>
        </p:txBody>
      </p:sp>
      <p:sp>
        <p:nvSpPr>
          <p:cNvPr id="15" name="TextBox 14">
            <a:extLst>
              <a:ext uri="{FF2B5EF4-FFF2-40B4-BE49-F238E27FC236}">
                <a16:creationId xmlns:a16="http://schemas.microsoft.com/office/drawing/2014/main" id="{F5B66CD1-3E81-DA32-F995-469389BD90B5}"/>
              </a:ext>
            </a:extLst>
          </p:cNvPr>
          <p:cNvSpPr txBox="1"/>
          <p:nvPr/>
        </p:nvSpPr>
        <p:spPr>
          <a:xfrm rot="21540000">
            <a:off x="1137465" y="3622823"/>
            <a:ext cx="4097132" cy="1200329"/>
          </a:xfrm>
          <a:prstGeom prst="rect">
            <a:avLst/>
          </a:prstGeom>
          <a:noFill/>
        </p:spPr>
        <p:txBody>
          <a:bodyPr wrap="square">
            <a:spAutoFit/>
          </a:bodyPr>
          <a:lstStyle/>
          <a:p>
            <a:r>
              <a:rPr lang="en-US" sz="2400" dirty="0"/>
              <a:t>Retrieving the information rebuilds the neural pathway and strengthens the memory.</a:t>
            </a:r>
            <a:endParaRPr lang="en-GB" sz="2400" dirty="0"/>
          </a:p>
        </p:txBody>
      </p:sp>
      <p:pic>
        <p:nvPicPr>
          <p:cNvPr id="3" name="Picture 2">
            <a:extLst>
              <a:ext uri="{FF2B5EF4-FFF2-40B4-BE49-F238E27FC236}">
                <a16:creationId xmlns:a16="http://schemas.microsoft.com/office/drawing/2014/main" id="{1087692E-0C65-26FB-C5E8-187542ED0E5F}"/>
              </a:ext>
            </a:extLst>
          </p:cNvPr>
          <p:cNvPicPr>
            <a:picLocks noChangeAspect="1"/>
          </p:cNvPicPr>
          <p:nvPr/>
        </p:nvPicPr>
        <p:blipFill>
          <a:blip r:embed="rId3"/>
          <a:srcRect/>
          <a:stretch/>
        </p:blipFill>
        <p:spPr>
          <a:xfrm>
            <a:off x="10541000" y="6336222"/>
            <a:ext cx="1373770" cy="266511"/>
          </a:xfrm>
          <a:prstGeom prst="rect">
            <a:avLst/>
          </a:prstGeom>
        </p:spPr>
      </p:pic>
      <p:sp>
        <p:nvSpPr>
          <p:cNvPr id="4" name="TextBox 3">
            <a:extLst>
              <a:ext uri="{FF2B5EF4-FFF2-40B4-BE49-F238E27FC236}">
                <a16:creationId xmlns:a16="http://schemas.microsoft.com/office/drawing/2014/main" id="{C5E17D4D-401C-FD99-2CC6-16783B9C1C3E}"/>
              </a:ext>
            </a:extLst>
          </p:cNvPr>
          <p:cNvSpPr txBox="1"/>
          <p:nvPr/>
        </p:nvSpPr>
        <p:spPr>
          <a:xfrm>
            <a:off x="2262905" y="5489888"/>
            <a:ext cx="7666181" cy="707886"/>
          </a:xfrm>
          <a:prstGeom prst="rect">
            <a:avLst/>
          </a:prstGeom>
          <a:noFill/>
        </p:spPr>
        <p:txBody>
          <a:bodyPr wrap="square">
            <a:spAutoFit/>
          </a:bodyPr>
          <a:lstStyle/>
          <a:p>
            <a:pPr algn="ctr"/>
            <a:r>
              <a:rPr lang="en-US" sz="2000" b="1" dirty="0"/>
              <a:t>Providing children with activities which require them to use long-term memory is key to remembering new learning. </a:t>
            </a:r>
            <a:endParaRPr lang="en-GB" sz="2000" b="1" dirty="0"/>
          </a:p>
        </p:txBody>
      </p:sp>
    </p:spTree>
    <p:extLst>
      <p:ext uri="{BB962C8B-B14F-4D97-AF65-F5344CB8AC3E}">
        <p14:creationId xmlns:p14="http://schemas.microsoft.com/office/powerpoint/2010/main" val="3273013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P spid="15"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4" name="Picture 3">
            <a:extLst>
              <a:ext uri="{FF2B5EF4-FFF2-40B4-BE49-F238E27FC236}">
                <a16:creationId xmlns:a16="http://schemas.microsoft.com/office/drawing/2014/main" id="{3B6B7148-362F-941E-3725-E814DF60F8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408218" y="1776037"/>
            <a:ext cx="5004850" cy="2807409"/>
          </a:xfrm>
          <a:prstGeom prst="rect">
            <a:avLst/>
          </a:prstGeom>
        </p:spPr>
      </p:pic>
    </p:spTree>
    <p:extLst>
      <p:ext uri="{BB962C8B-B14F-4D97-AF65-F5344CB8AC3E}">
        <p14:creationId xmlns:p14="http://schemas.microsoft.com/office/powerpoint/2010/main" val="3922548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4" name="Picture 3">
            <a:extLst>
              <a:ext uri="{FF2B5EF4-FFF2-40B4-BE49-F238E27FC236}">
                <a16:creationId xmlns:a16="http://schemas.microsoft.com/office/drawing/2014/main" id="{3B6B7148-362F-941E-3725-E814DF60F8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3151" y="329366"/>
            <a:ext cx="3403610" cy="1909213"/>
          </a:xfrm>
          <a:prstGeom prst="rect">
            <a:avLst/>
          </a:prstGeom>
        </p:spPr>
      </p:pic>
      <p:pic>
        <p:nvPicPr>
          <p:cNvPr id="3" name="Picture 2" descr="Graphical user interface, text&#10;&#10;Description automatically generated">
            <a:extLst>
              <a:ext uri="{FF2B5EF4-FFF2-40B4-BE49-F238E27FC236}">
                <a16:creationId xmlns:a16="http://schemas.microsoft.com/office/drawing/2014/main" id="{1291AD47-4035-7AA5-A6D9-B6FFEE83D8D3}"/>
              </a:ext>
            </a:extLst>
          </p:cNvPr>
          <p:cNvPicPr>
            <a:picLocks noChangeAspect="1"/>
          </p:cNvPicPr>
          <p:nvPr/>
        </p:nvPicPr>
        <p:blipFill>
          <a:blip r:embed="rId3"/>
          <a:stretch>
            <a:fillRect/>
          </a:stretch>
        </p:blipFill>
        <p:spPr>
          <a:xfrm>
            <a:off x="4800598" y="1086293"/>
            <a:ext cx="6097978" cy="4157406"/>
          </a:xfrm>
          <a:prstGeom prst="rect">
            <a:avLst/>
          </a:prstGeom>
        </p:spPr>
      </p:pic>
      <p:pic>
        <p:nvPicPr>
          <p:cNvPr id="5" name="Picture 4" descr="A brain with blue lines and blue dots&#10;&#10;Description automatically generated with medium confidence">
            <a:extLst>
              <a:ext uri="{FF2B5EF4-FFF2-40B4-BE49-F238E27FC236}">
                <a16:creationId xmlns:a16="http://schemas.microsoft.com/office/drawing/2014/main" id="{EDFDF95B-47BC-C108-8F0A-FD163E92A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sp>
        <p:nvSpPr>
          <p:cNvPr id="6" name="TextBox 5">
            <a:extLst>
              <a:ext uri="{FF2B5EF4-FFF2-40B4-BE49-F238E27FC236}">
                <a16:creationId xmlns:a16="http://schemas.microsoft.com/office/drawing/2014/main" id="{32A0C203-633D-7741-9214-9068DFC3BF0C}"/>
              </a:ext>
            </a:extLst>
          </p:cNvPr>
          <p:cNvSpPr txBox="1"/>
          <p:nvPr/>
        </p:nvSpPr>
        <p:spPr>
          <a:xfrm>
            <a:off x="4795844" y="608358"/>
            <a:ext cx="6663340" cy="584775"/>
          </a:xfrm>
          <a:prstGeom prst="rect">
            <a:avLst/>
          </a:prstGeom>
          <a:noFill/>
        </p:spPr>
        <p:txBody>
          <a:bodyPr wrap="square" rtlCol="0">
            <a:spAutoFit/>
          </a:bodyPr>
          <a:lstStyle/>
          <a:p>
            <a:pPr defTabSz="609585"/>
            <a:r>
              <a:rPr lang="en-US" sz="3200" b="1" dirty="0">
                <a:solidFill>
                  <a:prstClr val="black"/>
                </a:solidFill>
                <a:latin typeface="Calibri" panose="020F0502020204030204"/>
              </a:rPr>
              <a:t>The Importance of Retrieval Activities</a:t>
            </a:r>
            <a:endParaRPr lang="en-GB" sz="3200" b="1" dirty="0">
              <a:solidFill>
                <a:prstClr val="black"/>
              </a:solidFill>
              <a:latin typeface="Calibri" panose="020F0502020204030204"/>
            </a:endParaRPr>
          </a:p>
        </p:txBody>
      </p:sp>
      <p:sp>
        <p:nvSpPr>
          <p:cNvPr id="8" name="TextBox 7">
            <a:extLst>
              <a:ext uri="{FF2B5EF4-FFF2-40B4-BE49-F238E27FC236}">
                <a16:creationId xmlns:a16="http://schemas.microsoft.com/office/drawing/2014/main" id="{AF643DBC-1DBD-678E-C8B7-62FAA52655B0}"/>
              </a:ext>
            </a:extLst>
          </p:cNvPr>
          <p:cNvSpPr txBox="1"/>
          <p:nvPr/>
        </p:nvSpPr>
        <p:spPr>
          <a:xfrm>
            <a:off x="3458815" y="5398468"/>
            <a:ext cx="8000369" cy="646331"/>
          </a:xfrm>
          <a:prstGeom prst="rect">
            <a:avLst/>
          </a:prstGeom>
          <a:noFill/>
        </p:spPr>
        <p:txBody>
          <a:bodyPr wrap="square">
            <a:spAutoFit/>
          </a:bodyPr>
          <a:lstStyle/>
          <a:p>
            <a:pPr marL="0" indent="0" algn="ctr">
              <a:buNone/>
            </a:pPr>
            <a:r>
              <a:rPr lang="en-US" b="1" dirty="0"/>
              <a:t>Aristotle: </a:t>
            </a:r>
          </a:p>
          <a:p>
            <a:pPr marL="0" indent="0" algn="ctr">
              <a:buNone/>
            </a:pPr>
            <a:r>
              <a:rPr lang="en-US" i="1" dirty="0"/>
              <a:t>Exercise in repeatedly recalling a thing strengthens the memory</a:t>
            </a:r>
          </a:p>
        </p:txBody>
      </p:sp>
      <p:pic>
        <p:nvPicPr>
          <p:cNvPr id="7" name="Picture 6">
            <a:extLst>
              <a:ext uri="{FF2B5EF4-FFF2-40B4-BE49-F238E27FC236}">
                <a16:creationId xmlns:a16="http://schemas.microsoft.com/office/drawing/2014/main" id="{9ADA1F8A-BAF7-FD7B-547F-BF88E78A97CA}"/>
              </a:ext>
            </a:extLst>
          </p:cNvPr>
          <p:cNvPicPr>
            <a:picLocks noChangeAspect="1"/>
          </p:cNvPicPr>
          <p:nvPr/>
        </p:nvPicPr>
        <p:blipFill>
          <a:blip r:embed="rId5"/>
          <a:srcRect/>
          <a:stretch/>
        </p:blipFill>
        <p:spPr>
          <a:xfrm>
            <a:off x="10541000" y="6336222"/>
            <a:ext cx="1373770" cy="266511"/>
          </a:xfrm>
          <a:prstGeom prst="rect">
            <a:avLst/>
          </a:prstGeom>
        </p:spPr>
      </p:pic>
    </p:spTree>
    <p:extLst>
      <p:ext uri="{BB962C8B-B14F-4D97-AF65-F5344CB8AC3E}">
        <p14:creationId xmlns:p14="http://schemas.microsoft.com/office/powerpoint/2010/main" val="3426039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57264"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4" name="Picture 3">
            <a:extLst>
              <a:ext uri="{FF2B5EF4-FFF2-40B4-BE49-F238E27FC236}">
                <a16:creationId xmlns:a16="http://schemas.microsoft.com/office/drawing/2014/main" id="{3B6B7148-362F-941E-3725-E814DF60F8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3151" y="329366"/>
            <a:ext cx="3403610" cy="1909213"/>
          </a:xfrm>
          <a:prstGeom prst="rect">
            <a:avLst/>
          </a:prstGeom>
        </p:spPr>
      </p:pic>
      <p:pic>
        <p:nvPicPr>
          <p:cNvPr id="5" name="Picture 4" descr="A brain with blue lines and blue dots&#10;&#10;Description automatically generated with medium confidence">
            <a:extLst>
              <a:ext uri="{FF2B5EF4-FFF2-40B4-BE49-F238E27FC236}">
                <a16:creationId xmlns:a16="http://schemas.microsoft.com/office/drawing/2014/main" id="{EDFDF95B-47BC-C108-8F0A-FD163E92A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pic>
        <p:nvPicPr>
          <p:cNvPr id="7" name="Graphic 6">
            <a:extLst>
              <a:ext uri="{FF2B5EF4-FFF2-40B4-BE49-F238E27FC236}">
                <a16:creationId xmlns:a16="http://schemas.microsoft.com/office/drawing/2014/main" id="{101A79CC-89BB-828D-03E8-2186ED89B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5844" y="329366"/>
            <a:ext cx="1548957" cy="1413059"/>
          </a:xfrm>
          <a:prstGeom prst="rect">
            <a:avLst/>
          </a:prstGeom>
        </p:spPr>
      </p:pic>
      <p:sp>
        <p:nvSpPr>
          <p:cNvPr id="6" name="TextBox 5">
            <a:extLst>
              <a:ext uri="{FF2B5EF4-FFF2-40B4-BE49-F238E27FC236}">
                <a16:creationId xmlns:a16="http://schemas.microsoft.com/office/drawing/2014/main" id="{32A0C203-633D-7741-9214-9068DFC3BF0C}"/>
              </a:ext>
            </a:extLst>
          </p:cNvPr>
          <p:cNvSpPr txBox="1"/>
          <p:nvPr/>
        </p:nvSpPr>
        <p:spPr>
          <a:xfrm>
            <a:off x="4795844" y="608358"/>
            <a:ext cx="6663340" cy="584775"/>
          </a:xfrm>
          <a:prstGeom prst="rect">
            <a:avLst/>
          </a:prstGeom>
          <a:noFill/>
        </p:spPr>
        <p:txBody>
          <a:bodyPr wrap="square" rtlCol="0">
            <a:spAutoFit/>
          </a:bodyPr>
          <a:lstStyle/>
          <a:p>
            <a:pPr defTabSz="609585"/>
            <a:r>
              <a:rPr lang="en-US" sz="3200" b="1" dirty="0">
                <a:solidFill>
                  <a:prstClr val="black"/>
                </a:solidFill>
                <a:latin typeface="Calibri" panose="020F0502020204030204"/>
              </a:rPr>
              <a:t>Retrieval – Why it Works</a:t>
            </a:r>
            <a:endParaRPr lang="en-GB" sz="3200" b="1" dirty="0">
              <a:solidFill>
                <a:prstClr val="black"/>
              </a:solidFill>
              <a:latin typeface="Calibri" panose="020F0502020204030204"/>
            </a:endParaRPr>
          </a:p>
        </p:txBody>
      </p:sp>
      <p:sp>
        <p:nvSpPr>
          <p:cNvPr id="8" name="TextBox 7">
            <a:extLst>
              <a:ext uri="{FF2B5EF4-FFF2-40B4-BE49-F238E27FC236}">
                <a16:creationId xmlns:a16="http://schemas.microsoft.com/office/drawing/2014/main" id="{36DC5DB6-7025-AF0F-1FC1-05F054AE14BF}"/>
              </a:ext>
            </a:extLst>
          </p:cNvPr>
          <p:cNvSpPr txBox="1"/>
          <p:nvPr/>
        </p:nvSpPr>
        <p:spPr>
          <a:xfrm>
            <a:off x="4771548" y="1970758"/>
            <a:ext cx="6248399" cy="2246769"/>
          </a:xfrm>
          <a:prstGeom prst="rect">
            <a:avLst/>
          </a:prstGeom>
          <a:noFill/>
        </p:spPr>
        <p:txBody>
          <a:bodyPr wrap="square" rtlCol="0">
            <a:spAutoFit/>
          </a:bodyPr>
          <a:lstStyle/>
          <a:p>
            <a:r>
              <a:rPr lang="en-US" sz="2800" dirty="0"/>
              <a:t>When we </a:t>
            </a:r>
            <a:r>
              <a:rPr lang="en-US" sz="2800" b="1" dirty="0"/>
              <a:t>retrieve</a:t>
            </a:r>
            <a:r>
              <a:rPr lang="en-US" sz="2800" dirty="0"/>
              <a:t> memories, we focus on reconstructing the pathway to the stored information. We go through a sequence of neural activities required to bring the information to mind. </a:t>
            </a:r>
            <a:endParaRPr lang="en-GB" sz="2800" dirty="0"/>
          </a:p>
        </p:txBody>
      </p:sp>
      <p:sp>
        <p:nvSpPr>
          <p:cNvPr id="10" name="TextBox 9">
            <a:extLst>
              <a:ext uri="{FF2B5EF4-FFF2-40B4-BE49-F238E27FC236}">
                <a16:creationId xmlns:a16="http://schemas.microsoft.com/office/drawing/2014/main" id="{11D66D28-FE8E-6657-3CF2-D58522FEBBD1}"/>
              </a:ext>
            </a:extLst>
          </p:cNvPr>
          <p:cNvSpPr txBox="1"/>
          <p:nvPr/>
        </p:nvSpPr>
        <p:spPr>
          <a:xfrm rot="21191382">
            <a:off x="3609346" y="5135352"/>
            <a:ext cx="1670688" cy="830997"/>
          </a:xfrm>
          <a:prstGeom prst="rect">
            <a:avLst/>
          </a:prstGeom>
          <a:noFill/>
        </p:spPr>
        <p:txBody>
          <a:bodyPr wrap="square" rtlCol="0">
            <a:spAutoFit/>
          </a:bodyPr>
          <a:lstStyle/>
          <a:p>
            <a:r>
              <a:rPr lang="en-US" sz="2400" b="1" dirty="0"/>
              <a:t>Make it effortful</a:t>
            </a:r>
            <a:endParaRPr lang="en-GB" sz="2400" b="1" dirty="0"/>
          </a:p>
        </p:txBody>
      </p:sp>
      <p:sp>
        <p:nvSpPr>
          <p:cNvPr id="11" name="TextBox 10">
            <a:extLst>
              <a:ext uri="{FF2B5EF4-FFF2-40B4-BE49-F238E27FC236}">
                <a16:creationId xmlns:a16="http://schemas.microsoft.com/office/drawing/2014/main" id="{09CD721D-F530-C83B-0AB5-0E8E7FEF7104}"/>
              </a:ext>
            </a:extLst>
          </p:cNvPr>
          <p:cNvSpPr txBox="1"/>
          <p:nvPr/>
        </p:nvSpPr>
        <p:spPr>
          <a:xfrm rot="302777">
            <a:off x="6362421" y="5169462"/>
            <a:ext cx="1569579" cy="830997"/>
          </a:xfrm>
          <a:prstGeom prst="rect">
            <a:avLst/>
          </a:prstGeom>
          <a:noFill/>
        </p:spPr>
        <p:txBody>
          <a:bodyPr wrap="square" rtlCol="0">
            <a:spAutoFit/>
          </a:bodyPr>
          <a:lstStyle/>
          <a:p>
            <a:r>
              <a:rPr lang="en-US" sz="2400" b="1" dirty="0"/>
              <a:t>Provide </a:t>
            </a:r>
          </a:p>
          <a:p>
            <a:r>
              <a:rPr lang="en-US" sz="2400" b="1" dirty="0"/>
              <a:t>feedback</a:t>
            </a:r>
            <a:endParaRPr lang="en-GB" sz="2400" b="1" dirty="0"/>
          </a:p>
        </p:txBody>
      </p:sp>
      <p:sp>
        <p:nvSpPr>
          <p:cNvPr id="12" name="TextBox 11">
            <a:extLst>
              <a:ext uri="{FF2B5EF4-FFF2-40B4-BE49-F238E27FC236}">
                <a16:creationId xmlns:a16="http://schemas.microsoft.com/office/drawing/2014/main" id="{2FBD6681-32EF-6F1F-5F86-9B7CA7FA3316}"/>
              </a:ext>
            </a:extLst>
          </p:cNvPr>
          <p:cNvSpPr txBox="1"/>
          <p:nvPr/>
        </p:nvSpPr>
        <p:spPr>
          <a:xfrm rot="21428835">
            <a:off x="8996414" y="5188374"/>
            <a:ext cx="2673868" cy="830997"/>
          </a:xfrm>
          <a:prstGeom prst="rect">
            <a:avLst/>
          </a:prstGeom>
          <a:noFill/>
        </p:spPr>
        <p:txBody>
          <a:bodyPr wrap="square" rtlCol="0">
            <a:spAutoFit/>
          </a:bodyPr>
          <a:lstStyle/>
          <a:p>
            <a:r>
              <a:rPr lang="en-US" sz="2400" b="1" dirty="0"/>
              <a:t>Offer scaffolding and support.</a:t>
            </a:r>
            <a:endParaRPr lang="en-GB" sz="2400" b="1" dirty="0"/>
          </a:p>
        </p:txBody>
      </p:sp>
      <p:pic>
        <p:nvPicPr>
          <p:cNvPr id="3" name="Picture 2">
            <a:extLst>
              <a:ext uri="{FF2B5EF4-FFF2-40B4-BE49-F238E27FC236}">
                <a16:creationId xmlns:a16="http://schemas.microsoft.com/office/drawing/2014/main" id="{791846AB-A064-A313-D4DC-C40C8DF5556D}"/>
              </a:ext>
            </a:extLst>
          </p:cNvPr>
          <p:cNvPicPr>
            <a:picLocks noChangeAspect="1"/>
          </p:cNvPicPr>
          <p:nvPr/>
        </p:nvPicPr>
        <p:blipFill>
          <a:blip r:embed="rId5"/>
          <a:srcRect/>
          <a:stretch/>
        </p:blipFill>
        <p:spPr>
          <a:xfrm>
            <a:off x="10541000" y="6336222"/>
            <a:ext cx="1373770" cy="266511"/>
          </a:xfrm>
          <a:prstGeom prst="rect">
            <a:avLst/>
          </a:prstGeom>
        </p:spPr>
      </p:pic>
    </p:spTree>
    <p:extLst>
      <p:ext uri="{BB962C8B-B14F-4D97-AF65-F5344CB8AC3E}">
        <p14:creationId xmlns:p14="http://schemas.microsoft.com/office/powerpoint/2010/main" val="225805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201322"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8" name="Group 7">
            <a:extLst>
              <a:ext uri="{FF2B5EF4-FFF2-40B4-BE49-F238E27FC236}">
                <a16:creationId xmlns:a16="http://schemas.microsoft.com/office/drawing/2014/main" id="{B7589FE1-681B-E52F-C0A2-F98880B673EC}"/>
              </a:ext>
            </a:extLst>
          </p:cNvPr>
          <p:cNvGrpSpPr/>
          <p:nvPr/>
        </p:nvGrpSpPr>
        <p:grpSpPr>
          <a:xfrm>
            <a:off x="3028431" y="396711"/>
            <a:ext cx="8476932" cy="1413059"/>
            <a:chOff x="-1913844" y="360323"/>
            <a:chExt cx="7849425" cy="1413059"/>
          </a:xfrm>
        </p:grpSpPr>
        <p:pic>
          <p:nvPicPr>
            <p:cNvPr id="20" name="Graphic 19">
              <a:extLst>
                <a:ext uri="{FF2B5EF4-FFF2-40B4-BE49-F238E27FC236}">
                  <a16:creationId xmlns:a16="http://schemas.microsoft.com/office/drawing/2014/main" id="{CAC99205-A6E9-6768-3D6C-370597708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851" y="360323"/>
              <a:ext cx="1434295" cy="1413059"/>
            </a:xfrm>
            <a:prstGeom prst="rect">
              <a:avLst/>
            </a:prstGeom>
          </p:spPr>
        </p:pic>
        <p:sp>
          <p:nvSpPr>
            <p:cNvPr id="21" name="TextBox 20">
              <a:extLst>
                <a:ext uri="{FF2B5EF4-FFF2-40B4-BE49-F238E27FC236}">
                  <a16:creationId xmlns:a16="http://schemas.microsoft.com/office/drawing/2014/main" id="{0545C9B5-B74D-625C-6CFF-8401FD42A65E}"/>
                </a:ext>
              </a:extLst>
            </p:cNvPr>
            <p:cNvSpPr txBox="1"/>
            <p:nvPr/>
          </p:nvSpPr>
          <p:spPr>
            <a:xfrm>
              <a:off x="-1913844" y="525790"/>
              <a:ext cx="7849425" cy="584775"/>
            </a:xfrm>
            <a:prstGeom prst="rect">
              <a:avLst/>
            </a:prstGeom>
            <a:noFill/>
          </p:spPr>
          <p:txBody>
            <a:bodyPr wrap="square" rtlCol="0">
              <a:spAutoFit/>
            </a:bodyPr>
            <a:lstStyle/>
            <a:p>
              <a:pPr defTabSz="609585"/>
              <a:r>
                <a:rPr lang="en-US" sz="3200" b="1" dirty="0">
                  <a:solidFill>
                    <a:prstClr val="black"/>
                  </a:solidFill>
                  <a:latin typeface="Calibri" panose="020F0502020204030204"/>
                </a:rPr>
                <a:t>An Analogy for Retrieval: Our Journey to Work</a:t>
              </a:r>
              <a:endParaRPr lang="en-GB" sz="3200" b="1" dirty="0">
                <a:solidFill>
                  <a:prstClr val="black"/>
                </a:solidFill>
                <a:latin typeface="Calibri" panose="020F0502020204030204"/>
              </a:endParaRPr>
            </a:p>
          </p:txBody>
        </p:sp>
      </p:grpSp>
      <p:pic>
        <p:nvPicPr>
          <p:cNvPr id="5" name="Picture 4" descr="A brain with blue lines and blue dots&#10;&#10;Description automatically generated with medium confidence">
            <a:extLst>
              <a:ext uri="{FF2B5EF4-FFF2-40B4-BE49-F238E27FC236}">
                <a16:creationId xmlns:a16="http://schemas.microsoft.com/office/drawing/2014/main" id="{70CA9AF7-F33B-F7B8-B424-84B0462744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sp>
        <p:nvSpPr>
          <p:cNvPr id="7" name="TextBox 6">
            <a:extLst>
              <a:ext uri="{FF2B5EF4-FFF2-40B4-BE49-F238E27FC236}">
                <a16:creationId xmlns:a16="http://schemas.microsoft.com/office/drawing/2014/main" id="{438EDC71-B19F-C1E0-C34D-7D38DD650E8F}"/>
              </a:ext>
            </a:extLst>
          </p:cNvPr>
          <p:cNvSpPr txBox="1"/>
          <p:nvPr/>
        </p:nvSpPr>
        <p:spPr>
          <a:xfrm>
            <a:off x="2902433" y="1205781"/>
            <a:ext cx="8088838" cy="5324535"/>
          </a:xfrm>
          <a:prstGeom prst="rect">
            <a:avLst/>
          </a:prstGeom>
          <a:noFill/>
        </p:spPr>
        <p:txBody>
          <a:bodyPr wrap="square" rtlCol="0">
            <a:spAutoFit/>
          </a:bodyPr>
          <a:lstStyle/>
          <a:p>
            <a:r>
              <a:rPr lang="en-US" sz="2000" dirty="0"/>
              <a:t>Mentally recreate your journey to work.</a:t>
            </a:r>
          </a:p>
          <a:p>
            <a:r>
              <a:rPr lang="en-US" sz="2000" dirty="0" err="1"/>
              <a:t>Visualise</a:t>
            </a:r>
            <a:r>
              <a:rPr lang="en-US" sz="2000" dirty="0"/>
              <a:t> your journey from the moment you leave your driveway to the moment you arrive.</a:t>
            </a:r>
          </a:p>
          <a:p>
            <a:endParaRPr lang="en-US" sz="2000" dirty="0"/>
          </a:p>
          <a:p>
            <a:r>
              <a:rPr lang="en-US" sz="2000" dirty="0"/>
              <a:t>Every junction,</a:t>
            </a:r>
          </a:p>
          <a:p>
            <a:r>
              <a:rPr lang="en-US" sz="2000" dirty="0"/>
              <a:t>Every roundabout,</a:t>
            </a:r>
          </a:p>
          <a:p>
            <a:r>
              <a:rPr lang="en-US" sz="2000" dirty="0"/>
              <a:t>Significant buildings</a:t>
            </a:r>
          </a:p>
          <a:p>
            <a:r>
              <a:rPr lang="en-US" sz="2000" dirty="0"/>
              <a:t>Every bridge</a:t>
            </a:r>
          </a:p>
          <a:p>
            <a:r>
              <a:rPr lang="en-US" sz="2000" dirty="0"/>
              <a:t>Every set of traffic lights</a:t>
            </a:r>
          </a:p>
          <a:p>
            <a:endParaRPr lang="en-US" sz="2000" dirty="0"/>
          </a:p>
          <a:p>
            <a:r>
              <a:rPr lang="en-US" sz="2000" dirty="0"/>
              <a:t>How much can you reconstruct?</a:t>
            </a:r>
          </a:p>
          <a:p>
            <a:r>
              <a:rPr lang="en-US" sz="2000" dirty="0"/>
              <a:t>Which parts of the journey are easier to remember?</a:t>
            </a:r>
          </a:p>
          <a:p>
            <a:r>
              <a:rPr lang="en-US" sz="2000" dirty="0"/>
              <a:t>Are there any parts of the journey that are difficult to reconstruct?</a:t>
            </a:r>
          </a:p>
          <a:p>
            <a:r>
              <a:rPr lang="en-US" sz="2000" dirty="0"/>
              <a:t>If so, why do you think this is?</a:t>
            </a:r>
          </a:p>
          <a:p>
            <a:endParaRPr lang="en-US" sz="2000" dirty="0"/>
          </a:p>
          <a:p>
            <a:r>
              <a:rPr lang="en-US" sz="2000" b="1" dirty="0"/>
              <a:t>It’s about the journey – not just the destination. </a:t>
            </a:r>
          </a:p>
          <a:p>
            <a:endParaRPr lang="en-US" sz="2000" dirty="0"/>
          </a:p>
        </p:txBody>
      </p:sp>
      <p:pic>
        <p:nvPicPr>
          <p:cNvPr id="4" name="Picture 3">
            <a:extLst>
              <a:ext uri="{FF2B5EF4-FFF2-40B4-BE49-F238E27FC236}">
                <a16:creationId xmlns:a16="http://schemas.microsoft.com/office/drawing/2014/main" id="{66B2C31F-6296-39B4-39AD-F1059A50CF4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3151" y="329366"/>
            <a:ext cx="2360232" cy="1323943"/>
          </a:xfrm>
          <a:prstGeom prst="rect">
            <a:avLst/>
          </a:prstGeom>
        </p:spPr>
      </p:pic>
      <p:pic>
        <p:nvPicPr>
          <p:cNvPr id="3" name="Picture 2">
            <a:extLst>
              <a:ext uri="{FF2B5EF4-FFF2-40B4-BE49-F238E27FC236}">
                <a16:creationId xmlns:a16="http://schemas.microsoft.com/office/drawing/2014/main" id="{9FF1B957-6A48-CA80-881C-7ED46805719E}"/>
              </a:ext>
            </a:extLst>
          </p:cNvPr>
          <p:cNvPicPr>
            <a:picLocks noChangeAspect="1"/>
          </p:cNvPicPr>
          <p:nvPr/>
        </p:nvPicPr>
        <p:blipFill>
          <a:blip r:embed="rId5"/>
          <a:srcRect/>
          <a:stretch/>
        </p:blipFill>
        <p:spPr>
          <a:xfrm>
            <a:off x="10541000" y="6336222"/>
            <a:ext cx="1373770" cy="266511"/>
          </a:xfrm>
          <a:prstGeom prst="rect">
            <a:avLst/>
          </a:prstGeom>
        </p:spPr>
      </p:pic>
    </p:spTree>
    <p:extLst>
      <p:ext uri="{BB962C8B-B14F-4D97-AF65-F5344CB8AC3E}">
        <p14:creationId xmlns:p14="http://schemas.microsoft.com/office/powerpoint/2010/main" val="20618061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36670" y="165369"/>
            <a:ext cx="11877471" cy="6527261"/>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grpSp>
        <p:nvGrpSpPr>
          <p:cNvPr id="8" name="Group 7">
            <a:extLst>
              <a:ext uri="{FF2B5EF4-FFF2-40B4-BE49-F238E27FC236}">
                <a16:creationId xmlns:a16="http://schemas.microsoft.com/office/drawing/2014/main" id="{B7589FE1-681B-E52F-C0A2-F98880B673EC}"/>
              </a:ext>
            </a:extLst>
          </p:cNvPr>
          <p:cNvGrpSpPr/>
          <p:nvPr/>
        </p:nvGrpSpPr>
        <p:grpSpPr>
          <a:xfrm>
            <a:off x="5467929" y="387475"/>
            <a:ext cx="6037434" cy="1413059"/>
            <a:chOff x="345068" y="351087"/>
            <a:chExt cx="5590513" cy="1413059"/>
          </a:xfrm>
        </p:grpSpPr>
        <p:pic>
          <p:nvPicPr>
            <p:cNvPr id="20" name="Graphic 19">
              <a:extLst>
                <a:ext uri="{FF2B5EF4-FFF2-40B4-BE49-F238E27FC236}">
                  <a16:creationId xmlns:a16="http://schemas.microsoft.com/office/drawing/2014/main" id="{CAC99205-A6E9-6768-3D6C-3705977085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73279" y="351087"/>
              <a:ext cx="1434295" cy="1413059"/>
            </a:xfrm>
            <a:prstGeom prst="rect">
              <a:avLst/>
            </a:prstGeom>
          </p:spPr>
        </p:pic>
        <p:sp>
          <p:nvSpPr>
            <p:cNvPr id="21" name="TextBox 20">
              <a:extLst>
                <a:ext uri="{FF2B5EF4-FFF2-40B4-BE49-F238E27FC236}">
                  <a16:creationId xmlns:a16="http://schemas.microsoft.com/office/drawing/2014/main" id="{0545C9B5-B74D-625C-6CFF-8401FD42A65E}"/>
                </a:ext>
              </a:extLst>
            </p:cNvPr>
            <p:cNvSpPr txBox="1"/>
            <p:nvPr/>
          </p:nvSpPr>
          <p:spPr>
            <a:xfrm>
              <a:off x="345068" y="525790"/>
              <a:ext cx="5590513" cy="584775"/>
            </a:xfrm>
            <a:prstGeom prst="rect">
              <a:avLst/>
            </a:prstGeom>
            <a:noFill/>
          </p:spPr>
          <p:txBody>
            <a:bodyPr wrap="square" rtlCol="0">
              <a:spAutoFit/>
            </a:bodyPr>
            <a:lstStyle/>
            <a:p>
              <a:pPr defTabSz="609585"/>
              <a:r>
                <a:rPr lang="en-US" sz="3200" b="1" dirty="0">
                  <a:solidFill>
                    <a:prstClr val="black"/>
                  </a:solidFill>
                  <a:latin typeface="Calibri" panose="020F0502020204030204"/>
                </a:rPr>
                <a:t>Revisiting Newly Learned Content</a:t>
              </a:r>
              <a:endParaRPr lang="en-GB" sz="3200" b="1" dirty="0">
                <a:solidFill>
                  <a:prstClr val="black"/>
                </a:solidFill>
                <a:latin typeface="Calibri" panose="020F0502020204030204"/>
              </a:endParaRPr>
            </a:p>
          </p:txBody>
        </p:sp>
      </p:grpSp>
      <p:pic>
        <p:nvPicPr>
          <p:cNvPr id="3" name="Picture 2">
            <a:extLst>
              <a:ext uri="{FF2B5EF4-FFF2-40B4-BE49-F238E27FC236}">
                <a16:creationId xmlns:a16="http://schemas.microsoft.com/office/drawing/2014/main" id="{9D316840-C5F5-20C9-8426-11C0C466F57F}"/>
              </a:ext>
            </a:extLst>
          </p:cNvPr>
          <p:cNvPicPr>
            <a:picLocks noChangeAspect="1"/>
          </p:cNvPicPr>
          <p:nvPr/>
        </p:nvPicPr>
        <p:blipFill>
          <a:blip r:embed="rId3"/>
          <a:stretch>
            <a:fillRect/>
          </a:stretch>
        </p:blipFill>
        <p:spPr>
          <a:xfrm>
            <a:off x="355821" y="396711"/>
            <a:ext cx="2297717" cy="1279689"/>
          </a:xfrm>
          <a:prstGeom prst="rect">
            <a:avLst/>
          </a:prstGeom>
        </p:spPr>
      </p:pic>
      <p:sp>
        <p:nvSpPr>
          <p:cNvPr id="7" name="TextBox 6">
            <a:extLst>
              <a:ext uri="{FF2B5EF4-FFF2-40B4-BE49-F238E27FC236}">
                <a16:creationId xmlns:a16="http://schemas.microsoft.com/office/drawing/2014/main" id="{438EDC71-B19F-C1E0-C34D-7D38DD650E8F}"/>
              </a:ext>
            </a:extLst>
          </p:cNvPr>
          <p:cNvSpPr txBox="1"/>
          <p:nvPr/>
        </p:nvSpPr>
        <p:spPr>
          <a:xfrm>
            <a:off x="2865489" y="1885502"/>
            <a:ext cx="8088838" cy="3416320"/>
          </a:xfrm>
          <a:prstGeom prst="rect">
            <a:avLst/>
          </a:prstGeom>
          <a:noFill/>
        </p:spPr>
        <p:txBody>
          <a:bodyPr wrap="square" rtlCol="0">
            <a:spAutoFit/>
          </a:bodyPr>
          <a:lstStyle/>
          <a:p>
            <a:pPr algn="ctr"/>
            <a:r>
              <a:rPr lang="en-US" sz="2400" b="1" dirty="0">
                <a:latin typeface="Abadi" panose="020B0604020104020204" pitchFamily="34" charset="0"/>
              </a:rPr>
              <a:t>Let’s Cook!</a:t>
            </a:r>
          </a:p>
          <a:p>
            <a:r>
              <a:rPr lang="en-US" sz="2400" dirty="0">
                <a:latin typeface="Abadi" panose="020B0604020104020204" pitchFamily="34" charset="0"/>
              </a:rPr>
              <a:t>Think about the process you would go through when following a recipe for the first time. </a:t>
            </a:r>
          </a:p>
          <a:p>
            <a:endParaRPr lang="en-US" sz="2400" dirty="0">
              <a:latin typeface="Abadi" panose="020B0604020104020204" pitchFamily="34" charset="0"/>
            </a:endParaRPr>
          </a:p>
          <a:p>
            <a:r>
              <a:rPr lang="en-US" sz="2400" dirty="0">
                <a:effectLst/>
                <a:latin typeface="Abadi" panose="020B0604020104020204" pitchFamily="34" charset="0"/>
                <a:ea typeface="Calibri" panose="020F0502020204030204" pitchFamily="34" charset="0"/>
                <a:cs typeface="Times New Roman" panose="02020603050405020304" pitchFamily="18" charset="0"/>
              </a:rPr>
              <a:t>Do we read the different steps, memorize the information, close the book and begin to cook?</a:t>
            </a:r>
          </a:p>
          <a:p>
            <a:endParaRPr lang="en-US" sz="2400" dirty="0">
              <a:latin typeface="Abadi" panose="020B0604020104020204" pitchFamily="34" charset="0"/>
              <a:ea typeface="Calibri" panose="020F0502020204030204" pitchFamily="34" charset="0"/>
              <a:cs typeface="Times New Roman" panose="02020603050405020304" pitchFamily="18" charset="0"/>
            </a:endParaRPr>
          </a:p>
          <a:p>
            <a:r>
              <a:rPr lang="en-US" sz="2400" dirty="0">
                <a:latin typeface="Abadi" panose="020B0604020104020204" pitchFamily="34" charset="0"/>
                <a:ea typeface="Calibri" panose="020F0502020204030204" pitchFamily="34" charset="0"/>
                <a:cs typeface="Times New Roman" panose="02020603050405020304" pitchFamily="18" charset="0"/>
              </a:rPr>
              <a:t>How many times would we need the recipe before we could cook the meal from memory?</a:t>
            </a:r>
            <a:endParaRPr lang="en-US" sz="2400" dirty="0">
              <a:latin typeface="Abadi" panose="020B0604020104020204" pitchFamily="34" charset="0"/>
            </a:endParaRPr>
          </a:p>
        </p:txBody>
      </p:sp>
      <p:pic>
        <p:nvPicPr>
          <p:cNvPr id="4" name="Picture 3">
            <a:extLst>
              <a:ext uri="{FF2B5EF4-FFF2-40B4-BE49-F238E27FC236}">
                <a16:creationId xmlns:a16="http://schemas.microsoft.com/office/drawing/2014/main" id="{98039A04-2B01-A54B-F6B2-ED235E31F11C}"/>
              </a:ext>
            </a:extLst>
          </p:cNvPr>
          <p:cNvPicPr>
            <a:picLocks noChangeAspect="1"/>
          </p:cNvPicPr>
          <p:nvPr/>
        </p:nvPicPr>
        <p:blipFill>
          <a:blip r:embed="rId4"/>
          <a:stretch>
            <a:fillRect/>
          </a:stretch>
        </p:blipFill>
        <p:spPr>
          <a:xfrm>
            <a:off x="4870207" y="591755"/>
            <a:ext cx="552629" cy="497631"/>
          </a:xfrm>
          <a:prstGeom prst="rect">
            <a:avLst/>
          </a:prstGeom>
        </p:spPr>
      </p:pic>
      <p:pic>
        <p:nvPicPr>
          <p:cNvPr id="9" name="Picture 8" descr="A qr code on a white background&#10;&#10;Description automatically generated">
            <a:extLst>
              <a:ext uri="{FF2B5EF4-FFF2-40B4-BE49-F238E27FC236}">
                <a16:creationId xmlns:a16="http://schemas.microsoft.com/office/drawing/2014/main" id="{17E240D0-49E4-7A09-53BD-9273A98E3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3967" y="4741475"/>
            <a:ext cx="1780136" cy="1783696"/>
          </a:xfrm>
          <a:prstGeom prst="rect">
            <a:avLst/>
          </a:prstGeom>
        </p:spPr>
      </p:pic>
      <p:pic>
        <p:nvPicPr>
          <p:cNvPr id="5" name="Picture 4">
            <a:extLst>
              <a:ext uri="{FF2B5EF4-FFF2-40B4-BE49-F238E27FC236}">
                <a16:creationId xmlns:a16="http://schemas.microsoft.com/office/drawing/2014/main" id="{543B8DE0-9EB8-7E59-7792-5AB395EE287A}"/>
              </a:ext>
            </a:extLst>
          </p:cNvPr>
          <p:cNvPicPr>
            <a:picLocks noChangeAspect="1"/>
          </p:cNvPicPr>
          <p:nvPr/>
        </p:nvPicPr>
        <p:blipFill>
          <a:blip r:embed="rId6"/>
          <a:srcRect/>
          <a:stretch/>
        </p:blipFill>
        <p:spPr>
          <a:xfrm>
            <a:off x="10541000" y="6336222"/>
            <a:ext cx="1373770" cy="266511"/>
          </a:xfrm>
          <a:prstGeom prst="rect">
            <a:avLst/>
          </a:prstGeom>
        </p:spPr>
      </p:pic>
    </p:spTree>
    <p:extLst>
      <p:ext uri="{BB962C8B-B14F-4D97-AF65-F5344CB8AC3E}">
        <p14:creationId xmlns:p14="http://schemas.microsoft.com/office/powerpoint/2010/main" val="10092841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95373"/>
            <a:ext cx="11896436" cy="6539345"/>
          </a:xfrm>
          <a:solidFill>
            <a:schemeClr val="bg1"/>
          </a:solidFill>
        </p:spPr>
        <p:txBody>
          <a:bodyPr/>
          <a:lstStyle/>
          <a:p>
            <a:pPr marL="0" indent="0">
              <a:buNone/>
            </a:pPr>
            <a:endParaRPr lang="en-US" dirty="0"/>
          </a:p>
          <a:p>
            <a:pPr marL="0" indent="0">
              <a:buNone/>
            </a:pPr>
            <a:endParaRPr lang="en-GB" dirty="0"/>
          </a:p>
        </p:txBody>
      </p:sp>
      <p:grpSp>
        <p:nvGrpSpPr>
          <p:cNvPr id="6" name="Group 5">
            <a:extLst>
              <a:ext uri="{FF2B5EF4-FFF2-40B4-BE49-F238E27FC236}">
                <a16:creationId xmlns:a16="http://schemas.microsoft.com/office/drawing/2014/main" id="{AF42DD76-C237-1279-C9F9-9BF09995A163}"/>
              </a:ext>
            </a:extLst>
          </p:cNvPr>
          <p:cNvGrpSpPr/>
          <p:nvPr/>
        </p:nvGrpSpPr>
        <p:grpSpPr>
          <a:xfrm>
            <a:off x="3579175" y="880492"/>
            <a:ext cx="5732660" cy="1320451"/>
            <a:chOff x="2113341" y="2026372"/>
            <a:chExt cx="1415768" cy="334921"/>
          </a:xfrm>
        </p:grpSpPr>
        <p:pic>
          <p:nvPicPr>
            <p:cNvPr id="7" name="Graphic 6">
              <a:extLst>
                <a:ext uri="{FF2B5EF4-FFF2-40B4-BE49-F238E27FC236}">
                  <a16:creationId xmlns:a16="http://schemas.microsoft.com/office/drawing/2014/main" id="{B31A5D83-8637-5A10-A5EA-15C7D04896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216256" y="2026372"/>
              <a:ext cx="403040" cy="334921"/>
            </a:xfrm>
            <a:prstGeom prst="rect">
              <a:avLst/>
            </a:prstGeom>
          </p:spPr>
        </p:pic>
        <p:sp>
          <p:nvSpPr>
            <p:cNvPr id="8" name="TextBox 7">
              <a:extLst>
                <a:ext uri="{FF2B5EF4-FFF2-40B4-BE49-F238E27FC236}">
                  <a16:creationId xmlns:a16="http://schemas.microsoft.com/office/drawing/2014/main" id="{64DC4C7F-A2E7-EC7A-4081-6E6BD31D5A75}"/>
                </a:ext>
              </a:extLst>
            </p:cNvPr>
            <p:cNvSpPr txBox="1"/>
            <p:nvPr/>
          </p:nvSpPr>
          <p:spPr>
            <a:xfrm>
              <a:off x="2113341" y="2078986"/>
              <a:ext cx="1415768" cy="127522"/>
            </a:xfrm>
            <a:prstGeom prst="rect">
              <a:avLst/>
            </a:prstGeom>
            <a:noFill/>
          </p:spPr>
          <p:txBody>
            <a:bodyPr wrap="square" rtlCol="0">
              <a:spAutoFit/>
            </a:bodyPr>
            <a:lstStyle/>
            <a:p>
              <a:pPr defTabSz="609585"/>
              <a:r>
                <a:rPr lang="en-US" sz="2667" b="1" dirty="0">
                  <a:solidFill>
                    <a:prstClr val="black"/>
                  </a:solidFill>
                  <a:latin typeface="Calibri" panose="020F0502020204030204"/>
                </a:rPr>
                <a:t>The Benefits of Low Stakes Quizzing</a:t>
              </a:r>
              <a:endParaRPr lang="en-GB" sz="2667" b="1" dirty="0">
                <a:solidFill>
                  <a:prstClr val="black"/>
                </a:solidFill>
                <a:latin typeface="Calibri" panose="020F0502020204030204"/>
              </a:endParaRPr>
            </a:p>
          </p:txBody>
        </p:sp>
      </p:grpSp>
      <p:sp>
        <p:nvSpPr>
          <p:cNvPr id="4" name="TextBox 3">
            <a:extLst>
              <a:ext uri="{FF2B5EF4-FFF2-40B4-BE49-F238E27FC236}">
                <a16:creationId xmlns:a16="http://schemas.microsoft.com/office/drawing/2014/main" id="{47A9E6AA-8D54-1C43-DA5B-CBF104DB839D}"/>
              </a:ext>
            </a:extLst>
          </p:cNvPr>
          <p:cNvSpPr txBox="1"/>
          <p:nvPr/>
        </p:nvSpPr>
        <p:spPr>
          <a:xfrm rot="21540000">
            <a:off x="511165" y="1140880"/>
            <a:ext cx="2951938" cy="1200329"/>
          </a:xfrm>
          <a:prstGeom prst="rect">
            <a:avLst/>
          </a:prstGeom>
          <a:noFill/>
        </p:spPr>
        <p:txBody>
          <a:bodyPr wrap="square">
            <a:spAutoFit/>
          </a:bodyPr>
          <a:lstStyle/>
          <a:p>
            <a:pPr defTabSz="609585"/>
            <a:r>
              <a:rPr lang="en-US" sz="2400" dirty="0">
                <a:solidFill>
                  <a:prstClr val="black"/>
                </a:solidFill>
                <a:latin typeface="Calibri" panose="020F0502020204030204"/>
              </a:rPr>
              <a:t>Supports learning rather than measures it.</a:t>
            </a:r>
            <a:endParaRPr lang="en-GB" sz="2400" dirty="0">
              <a:solidFill>
                <a:prstClr val="black"/>
              </a:solidFill>
              <a:latin typeface="Calibri" panose="020F0502020204030204"/>
            </a:endParaRPr>
          </a:p>
        </p:txBody>
      </p:sp>
      <p:sp>
        <p:nvSpPr>
          <p:cNvPr id="11" name="TextBox 10">
            <a:extLst>
              <a:ext uri="{FF2B5EF4-FFF2-40B4-BE49-F238E27FC236}">
                <a16:creationId xmlns:a16="http://schemas.microsoft.com/office/drawing/2014/main" id="{49D20BB2-F9C5-44DD-CCA5-90C790B1D1C1}"/>
              </a:ext>
            </a:extLst>
          </p:cNvPr>
          <p:cNvSpPr txBox="1"/>
          <p:nvPr/>
        </p:nvSpPr>
        <p:spPr>
          <a:xfrm rot="60000">
            <a:off x="4645118" y="1900527"/>
            <a:ext cx="4443596" cy="830997"/>
          </a:xfrm>
          <a:prstGeom prst="rect">
            <a:avLst/>
          </a:prstGeom>
          <a:noFill/>
        </p:spPr>
        <p:txBody>
          <a:bodyPr wrap="square">
            <a:spAutoFit/>
          </a:bodyPr>
          <a:lstStyle/>
          <a:p>
            <a:pPr defTabSz="609585"/>
            <a:r>
              <a:rPr lang="en-US" sz="2400" dirty="0">
                <a:solidFill>
                  <a:prstClr val="black"/>
                </a:solidFill>
                <a:latin typeface="Calibri" panose="020F0502020204030204"/>
              </a:rPr>
              <a:t>Challenges memory and strengthens long-term retention.</a:t>
            </a:r>
            <a:endParaRPr lang="en-GB" sz="2400" dirty="0">
              <a:solidFill>
                <a:prstClr val="black"/>
              </a:solidFill>
              <a:latin typeface="Calibri" panose="020F0502020204030204"/>
            </a:endParaRPr>
          </a:p>
        </p:txBody>
      </p:sp>
      <p:sp>
        <p:nvSpPr>
          <p:cNvPr id="12" name="TextBox 11">
            <a:extLst>
              <a:ext uri="{FF2B5EF4-FFF2-40B4-BE49-F238E27FC236}">
                <a16:creationId xmlns:a16="http://schemas.microsoft.com/office/drawing/2014/main" id="{DD804643-536E-2FCF-9DCD-CC0FA2AF0500}"/>
              </a:ext>
            </a:extLst>
          </p:cNvPr>
          <p:cNvSpPr txBox="1"/>
          <p:nvPr/>
        </p:nvSpPr>
        <p:spPr>
          <a:xfrm rot="21540000">
            <a:off x="8981257" y="574656"/>
            <a:ext cx="2805731" cy="1200329"/>
          </a:xfrm>
          <a:prstGeom prst="rect">
            <a:avLst/>
          </a:prstGeom>
          <a:noFill/>
        </p:spPr>
        <p:txBody>
          <a:bodyPr wrap="square">
            <a:spAutoFit/>
          </a:bodyPr>
          <a:lstStyle/>
          <a:p>
            <a:pPr defTabSz="609585"/>
            <a:r>
              <a:rPr lang="en-US" sz="2400" dirty="0">
                <a:solidFill>
                  <a:prstClr val="black"/>
                </a:solidFill>
                <a:latin typeface="Calibri" panose="020F0502020204030204"/>
              </a:rPr>
              <a:t>Supports pupils who are less confidence and more anxious.</a:t>
            </a:r>
            <a:endParaRPr lang="en-GB" sz="2400" dirty="0">
              <a:solidFill>
                <a:prstClr val="black"/>
              </a:solidFill>
              <a:latin typeface="Calibri" panose="020F0502020204030204"/>
            </a:endParaRPr>
          </a:p>
        </p:txBody>
      </p:sp>
      <p:sp>
        <p:nvSpPr>
          <p:cNvPr id="13" name="TextBox 12">
            <a:extLst>
              <a:ext uri="{FF2B5EF4-FFF2-40B4-BE49-F238E27FC236}">
                <a16:creationId xmlns:a16="http://schemas.microsoft.com/office/drawing/2014/main" id="{99767513-B726-D551-00C1-43E8A460FB8C}"/>
              </a:ext>
            </a:extLst>
          </p:cNvPr>
          <p:cNvSpPr txBox="1"/>
          <p:nvPr/>
        </p:nvSpPr>
        <p:spPr>
          <a:xfrm rot="21540000">
            <a:off x="4804617" y="3276456"/>
            <a:ext cx="3854433" cy="1200329"/>
          </a:xfrm>
          <a:prstGeom prst="rect">
            <a:avLst/>
          </a:prstGeom>
          <a:noFill/>
        </p:spPr>
        <p:txBody>
          <a:bodyPr wrap="square">
            <a:spAutoFit/>
          </a:bodyPr>
          <a:lstStyle/>
          <a:p>
            <a:pPr defTabSz="609585"/>
            <a:r>
              <a:rPr lang="en-US" sz="2400" dirty="0">
                <a:solidFill>
                  <a:prstClr val="black"/>
                </a:solidFill>
                <a:latin typeface="Calibri" panose="020F0502020204030204"/>
              </a:rPr>
              <a:t>Provides 3-5 minutes of daily practice. It’s how we learn best. </a:t>
            </a:r>
            <a:endParaRPr lang="en-GB" sz="2400" dirty="0">
              <a:solidFill>
                <a:prstClr val="black"/>
              </a:solidFill>
              <a:latin typeface="Calibri" panose="020F0502020204030204"/>
            </a:endParaRPr>
          </a:p>
        </p:txBody>
      </p:sp>
      <p:sp>
        <p:nvSpPr>
          <p:cNvPr id="14" name="TextBox 13">
            <a:extLst>
              <a:ext uri="{FF2B5EF4-FFF2-40B4-BE49-F238E27FC236}">
                <a16:creationId xmlns:a16="http://schemas.microsoft.com/office/drawing/2014/main" id="{95621D36-DAD5-AE33-C75F-D0D59056C7C2}"/>
              </a:ext>
            </a:extLst>
          </p:cNvPr>
          <p:cNvSpPr txBox="1"/>
          <p:nvPr/>
        </p:nvSpPr>
        <p:spPr>
          <a:xfrm rot="60000">
            <a:off x="1228934" y="2433295"/>
            <a:ext cx="3480472" cy="1569660"/>
          </a:xfrm>
          <a:prstGeom prst="rect">
            <a:avLst/>
          </a:prstGeom>
          <a:noFill/>
        </p:spPr>
        <p:txBody>
          <a:bodyPr wrap="square">
            <a:spAutoFit/>
          </a:bodyPr>
          <a:lstStyle/>
          <a:p>
            <a:pPr defTabSz="609585"/>
            <a:r>
              <a:rPr lang="en-US" sz="2400" dirty="0">
                <a:solidFill>
                  <a:prstClr val="black"/>
                </a:solidFill>
                <a:latin typeface="Calibri" panose="020F0502020204030204"/>
              </a:rPr>
              <a:t>Pupils spot their own mistakes, gaps in knowledge and misconceptions.</a:t>
            </a:r>
            <a:endParaRPr lang="en-GB" sz="2400" dirty="0">
              <a:solidFill>
                <a:prstClr val="black"/>
              </a:solidFill>
              <a:latin typeface="Calibri" panose="020F0502020204030204"/>
            </a:endParaRPr>
          </a:p>
        </p:txBody>
      </p:sp>
      <p:sp>
        <p:nvSpPr>
          <p:cNvPr id="15" name="TextBox 14">
            <a:extLst>
              <a:ext uri="{FF2B5EF4-FFF2-40B4-BE49-F238E27FC236}">
                <a16:creationId xmlns:a16="http://schemas.microsoft.com/office/drawing/2014/main" id="{3B9AA75F-9875-A15B-BDCF-629FAB6D36F0}"/>
              </a:ext>
            </a:extLst>
          </p:cNvPr>
          <p:cNvSpPr txBox="1"/>
          <p:nvPr/>
        </p:nvSpPr>
        <p:spPr>
          <a:xfrm rot="60000">
            <a:off x="587223" y="5230464"/>
            <a:ext cx="3943286" cy="830997"/>
          </a:xfrm>
          <a:prstGeom prst="rect">
            <a:avLst/>
          </a:prstGeom>
          <a:noFill/>
        </p:spPr>
        <p:txBody>
          <a:bodyPr wrap="square">
            <a:spAutoFit/>
          </a:bodyPr>
          <a:lstStyle/>
          <a:p>
            <a:pPr defTabSz="609585"/>
            <a:r>
              <a:rPr lang="en-US" sz="2400" dirty="0">
                <a:solidFill>
                  <a:prstClr val="black"/>
                </a:solidFill>
                <a:latin typeface="Calibri" panose="020F0502020204030204"/>
              </a:rPr>
              <a:t>Interrupts the forgetting process.</a:t>
            </a:r>
            <a:endParaRPr lang="en-GB" sz="2400" dirty="0">
              <a:solidFill>
                <a:prstClr val="black"/>
              </a:solidFill>
              <a:latin typeface="Calibri" panose="020F0502020204030204"/>
            </a:endParaRPr>
          </a:p>
        </p:txBody>
      </p:sp>
      <p:sp>
        <p:nvSpPr>
          <p:cNvPr id="16" name="TextBox 15">
            <a:extLst>
              <a:ext uri="{FF2B5EF4-FFF2-40B4-BE49-F238E27FC236}">
                <a16:creationId xmlns:a16="http://schemas.microsoft.com/office/drawing/2014/main" id="{A6E036D2-F788-DD5E-FA6C-41080A7AEFF3}"/>
              </a:ext>
            </a:extLst>
          </p:cNvPr>
          <p:cNvSpPr txBox="1"/>
          <p:nvPr/>
        </p:nvSpPr>
        <p:spPr>
          <a:xfrm rot="21540000">
            <a:off x="595819" y="4040947"/>
            <a:ext cx="3477044" cy="830997"/>
          </a:xfrm>
          <a:prstGeom prst="rect">
            <a:avLst/>
          </a:prstGeom>
          <a:noFill/>
        </p:spPr>
        <p:txBody>
          <a:bodyPr wrap="square">
            <a:spAutoFit/>
          </a:bodyPr>
          <a:lstStyle/>
          <a:p>
            <a:pPr defTabSz="609585"/>
            <a:r>
              <a:rPr lang="en-US" sz="2400" dirty="0">
                <a:solidFill>
                  <a:prstClr val="black"/>
                </a:solidFill>
                <a:latin typeface="Calibri" panose="020F0502020204030204"/>
              </a:rPr>
              <a:t>Provides opportunities for spaced learning.</a:t>
            </a:r>
            <a:endParaRPr lang="en-GB" sz="2400" dirty="0">
              <a:solidFill>
                <a:prstClr val="black"/>
              </a:solidFill>
              <a:latin typeface="Calibri" panose="020F0502020204030204"/>
            </a:endParaRPr>
          </a:p>
        </p:txBody>
      </p:sp>
      <p:sp>
        <p:nvSpPr>
          <p:cNvPr id="17" name="TextBox 16">
            <a:extLst>
              <a:ext uri="{FF2B5EF4-FFF2-40B4-BE49-F238E27FC236}">
                <a16:creationId xmlns:a16="http://schemas.microsoft.com/office/drawing/2014/main" id="{C22F8B3A-5382-3CF9-C76C-4DC0FD91E6BF}"/>
              </a:ext>
            </a:extLst>
          </p:cNvPr>
          <p:cNvSpPr txBox="1"/>
          <p:nvPr/>
        </p:nvSpPr>
        <p:spPr>
          <a:xfrm rot="60000">
            <a:off x="9310794" y="2144051"/>
            <a:ext cx="2458466" cy="830997"/>
          </a:xfrm>
          <a:prstGeom prst="rect">
            <a:avLst/>
          </a:prstGeom>
          <a:noFill/>
        </p:spPr>
        <p:txBody>
          <a:bodyPr wrap="square">
            <a:spAutoFit/>
          </a:bodyPr>
          <a:lstStyle/>
          <a:p>
            <a:pPr defTabSz="609585"/>
            <a:r>
              <a:rPr lang="en-US" sz="2400" dirty="0">
                <a:solidFill>
                  <a:prstClr val="black"/>
                </a:solidFill>
                <a:latin typeface="Calibri" panose="020F0502020204030204"/>
              </a:rPr>
              <a:t>Challenges more able pupils.</a:t>
            </a:r>
            <a:endParaRPr lang="en-GB" sz="2400" dirty="0">
              <a:solidFill>
                <a:prstClr val="black"/>
              </a:solidFill>
              <a:latin typeface="Calibri" panose="020F0502020204030204"/>
            </a:endParaRPr>
          </a:p>
        </p:txBody>
      </p:sp>
      <p:sp>
        <p:nvSpPr>
          <p:cNvPr id="18" name="TextBox 17">
            <a:extLst>
              <a:ext uri="{FF2B5EF4-FFF2-40B4-BE49-F238E27FC236}">
                <a16:creationId xmlns:a16="http://schemas.microsoft.com/office/drawing/2014/main" id="{33C3CE6C-67E4-350C-8E49-6717AE1BE2DA}"/>
              </a:ext>
            </a:extLst>
          </p:cNvPr>
          <p:cNvSpPr txBox="1"/>
          <p:nvPr/>
        </p:nvSpPr>
        <p:spPr>
          <a:xfrm rot="21660000">
            <a:off x="8723547" y="4246300"/>
            <a:ext cx="3044795" cy="830997"/>
          </a:xfrm>
          <a:prstGeom prst="rect">
            <a:avLst/>
          </a:prstGeom>
          <a:noFill/>
        </p:spPr>
        <p:txBody>
          <a:bodyPr wrap="square">
            <a:spAutoFit/>
          </a:bodyPr>
          <a:lstStyle/>
          <a:p>
            <a:pPr defTabSz="609585"/>
            <a:r>
              <a:rPr lang="en-US" sz="2400" dirty="0">
                <a:solidFill>
                  <a:prstClr val="black"/>
                </a:solidFill>
                <a:latin typeface="Calibri" panose="020F0502020204030204"/>
              </a:rPr>
              <a:t>Stimulates discussion and debate.</a:t>
            </a:r>
            <a:endParaRPr lang="en-GB" sz="2400" dirty="0">
              <a:solidFill>
                <a:prstClr val="black"/>
              </a:solidFill>
              <a:latin typeface="Calibri" panose="020F0502020204030204"/>
            </a:endParaRPr>
          </a:p>
        </p:txBody>
      </p:sp>
      <p:sp>
        <p:nvSpPr>
          <p:cNvPr id="2" name="TextBox 1">
            <a:extLst>
              <a:ext uri="{FF2B5EF4-FFF2-40B4-BE49-F238E27FC236}">
                <a16:creationId xmlns:a16="http://schemas.microsoft.com/office/drawing/2014/main" id="{A940CD2C-7101-4121-05A2-D2697FFB2C89}"/>
              </a:ext>
            </a:extLst>
          </p:cNvPr>
          <p:cNvSpPr txBox="1"/>
          <p:nvPr/>
        </p:nvSpPr>
        <p:spPr>
          <a:xfrm rot="21540000">
            <a:off x="9099458" y="3392175"/>
            <a:ext cx="2614461" cy="461665"/>
          </a:xfrm>
          <a:prstGeom prst="rect">
            <a:avLst/>
          </a:prstGeom>
          <a:noFill/>
        </p:spPr>
        <p:txBody>
          <a:bodyPr wrap="square">
            <a:spAutoFit/>
          </a:bodyPr>
          <a:lstStyle/>
          <a:p>
            <a:pPr defTabSz="609585"/>
            <a:r>
              <a:rPr lang="en-US" sz="2400" dirty="0">
                <a:solidFill>
                  <a:prstClr val="black"/>
                </a:solidFill>
                <a:latin typeface="Calibri" panose="020F0502020204030204"/>
              </a:rPr>
              <a:t>Includes all pupils.</a:t>
            </a:r>
            <a:endParaRPr lang="en-GB" sz="2400" dirty="0">
              <a:solidFill>
                <a:prstClr val="black"/>
              </a:solidFill>
              <a:latin typeface="Calibri" panose="020F0502020204030204"/>
            </a:endParaRPr>
          </a:p>
        </p:txBody>
      </p:sp>
      <p:sp>
        <p:nvSpPr>
          <p:cNvPr id="9" name="TextBox 8">
            <a:extLst>
              <a:ext uri="{FF2B5EF4-FFF2-40B4-BE49-F238E27FC236}">
                <a16:creationId xmlns:a16="http://schemas.microsoft.com/office/drawing/2014/main" id="{44E2A375-6F82-AE6D-C37D-FD938CF46E02}"/>
              </a:ext>
            </a:extLst>
          </p:cNvPr>
          <p:cNvSpPr txBox="1"/>
          <p:nvPr/>
        </p:nvSpPr>
        <p:spPr>
          <a:xfrm>
            <a:off x="10351344" y="5380475"/>
            <a:ext cx="1840656" cy="461665"/>
          </a:xfrm>
          <a:prstGeom prst="rect">
            <a:avLst/>
          </a:prstGeom>
          <a:noFill/>
        </p:spPr>
        <p:txBody>
          <a:bodyPr wrap="square">
            <a:spAutoFit/>
          </a:bodyPr>
          <a:lstStyle/>
          <a:p>
            <a:pPr defTabSz="609585"/>
            <a:r>
              <a:rPr lang="en-US" sz="2400" dirty="0">
                <a:solidFill>
                  <a:prstClr val="black"/>
                </a:solidFill>
                <a:latin typeface="Calibri" panose="020F0502020204030204"/>
              </a:rPr>
              <a:t>It’s fun!</a:t>
            </a:r>
            <a:endParaRPr lang="en-GB" sz="1867" dirty="0">
              <a:solidFill>
                <a:prstClr val="black"/>
              </a:solidFill>
              <a:latin typeface="Calibri" panose="020F0502020204030204"/>
            </a:endParaRPr>
          </a:p>
        </p:txBody>
      </p:sp>
      <p:sp>
        <p:nvSpPr>
          <p:cNvPr id="19" name="TextBox 18">
            <a:extLst>
              <a:ext uri="{FF2B5EF4-FFF2-40B4-BE49-F238E27FC236}">
                <a16:creationId xmlns:a16="http://schemas.microsoft.com/office/drawing/2014/main" id="{BE91BB63-F3E2-82B2-6D49-046F404DF041}"/>
              </a:ext>
            </a:extLst>
          </p:cNvPr>
          <p:cNvSpPr txBox="1"/>
          <p:nvPr/>
        </p:nvSpPr>
        <p:spPr>
          <a:xfrm rot="21660000">
            <a:off x="5010219" y="4797179"/>
            <a:ext cx="3044795" cy="830997"/>
          </a:xfrm>
          <a:prstGeom prst="rect">
            <a:avLst/>
          </a:prstGeom>
          <a:noFill/>
        </p:spPr>
        <p:txBody>
          <a:bodyPr wrap="square">
            <a:spAutoFit/>
          </a:bodyPr>
          <a:lstStyle/>
          <a:p>
            <a:pPr defTabSz="609585"/>
            <a:r>
              <a:rPr lang="en-US" sz="2400" dirty="0">
                <a:solidFill>
                  <a:prstClr val="black"/>
                </a:solidFill>
                <a:latin typeface="Calibri" panose="020F0502020204030204"/>
              </a:rPr>
              <a:t>Fosters teamwork and collaboration.</a:t>
            </a:r>
            <a:endParaRPr lang="en-GB" sz="2400" dirty="0">
              <a:solidFill>
                <a:prstClr val="black"/>
              </a:solidFill>
              <a:latin typeface="Calibri" panose="020F0502020204030204"/>
            </a:endParaRPr>
          </a:p>
        </p:txBody>
      </p:sp>
      <p:grpSp>
        <p:nvGrpSpPr>
          <p:cNvPr id="20" name="Group 19">
            <a:extLst>
              <a:ext uri="{FF2B5EF4-FFF2-40B4-BE49-F238E27FC236}">
                <a16:creationId xmlns:a16="http://schemas.microsoft.com/office/drawing/2014/main" id="{E69A9A05-B571-904F-8DBD-237363C61AEC}"/>
              </a:ext>
            </a:extLst>
          </p:cNvPr>
          <p:cNvGrpSpPr/>
          <p:nvPr/>
        </p:nvGrpSpPr>
        <p:grpSpPr>
          <a:xfrm>
            <a:off x="394751" y="460237"/>
            <a:ext cx="7193403" cy="531131"/>
            <a:chOff x="4961468" y="2066604"/>
            <a:chExt cx="6612465" cy="531131"/>
          </a:xfrm>
        </p:grpSpPr>
        <p:sp>
          <p:nvSpPr>
            <p:cNvPr id="21" name="TextBox 20">
              <a:extLst>
                <a:ext uri="{FF2B5EF4-FFF2-40B4-BE49-F238E27FC236}">
                  <a16:creationId xmlns:a16="http://schemas.microsoft.com/office/drawing/2014/main" id="{A7DA560E-ABEC-45D6-3E8B-36339F3E80FE}"/>
                </a:ext>
              </a:extLst>
            </p:cNvPr>
            <p:cNvSpPr txBox="1"/>
            <p:nvPr/>
          </p:nvSpPr>
          <p:spPr>
            <a:xfrm>
              <a:off x="5554133" y="2066604"/>
              <a:ext cx="6019800" cy="461665"/>
            </a:xfrm>
            <a:prstGeom prst="rect">
              <a:avLst/>
            </a:prstGeom>
            <a:noFill/>
          </p:spPr>
          <p:txBody>
            <a:bodyPr wrap="square" rtlCol="0">
              <a:spAutoFit/>
            </a:bodyPr>
            <a:lstStyle/>
            <a:p>
              <a:r>
                <a:rPr lang="en-US" sz="2400" b="1" dirty="0"/>
                <a:t>Use low-stakes quizzes.</a:t>
              </a:r>
              <a:endParaRPr lang="en-GB" b="1" dirty="0"/>
            </a:p>
          </p:txBody>
        </p:sp>
        <p:pic>
          <p:nvPicPr>
            <p:cNvPr id="22" name="Picture 21">
              <a:extLst>
                <a:ext uri="{FF2B5EF4-FFF2-40B4-BE49-F238E27FC236}">
                  <a16:creationId xmlns:a16="http://schemas.microsoft.com/office/drawing/2014/main" id="{85C1F1A4-A816-076E-3EC1-A0E839ECB0E4}"/>
                </a:ext>
              </a:extLst>
            </p:cNvPr>
            <p:cNvPicPr>
              <a:picLocks noChangeAspect="1"/>
            </p:cNvPicPr>
            <p:nvPr/>
          </p:nvPicPr>
          <p:blipFill>
            <a:blip r:embed="rId3"/>
            <a:stretch>
              <a:fillRect/>
            </a:stretch>
          </p:blipFill>
          <p:spPr>
            <a:xfrm>
              <a:off x="4961468" y="2100104"/>
              <a:ext cx="507999" cy="497631"/>
            </a:xfrm>
            <a:prstGeom prst="rect">
              <a:avLst/>
            </a:prstGeom>
          </p:spPr>
        </p:pic>
      </p:grpSp>
      <p:sp>
        <p:nvSpPr>
          <p:cNvPr id="10" name="TextBox 9">
            <a:extLst>
              <a:ext uri="{FF2B5EF4-FFF2-40B4-BE49-F238E27FC236}">
                <a16:creationId xmlns:a16="http://schemas.microsoft.com/office/drawing/2014/main" id="{115B4216-B61F-99E5-1480-B956559865B8}"/>
              </a:ext>
            </a:extLst>
          </p:cNvPr>
          <p:cNvSpPr txBox="1"/>
          <p:nvPr/>
        </p:nvSpPr>
        <p:spPr>
          <a:xfrm>
            <a:off x="1890807" y="6039526"/>
            <a:ext cx="6067978" cy="461665"/>
          </a:xfrm>
          <a:prstGeom prst="rect">
            <a:avLst/>
          </a:prstGeom>
          <a:noFill/>
        </p:spPr>
        <p:txBody>
          <a:bodyPr wrap="square">
            <a:spAutoFit/>
          </a:bodyPr>
          <a:lstStyle/>
          <a:p>
            <a:pPr defTabSz="609585"/>
            <a:r>
              <a:rPr lang="en-US" sz="2400" b="1" dirty="0">
                <a:solidFill>
                  <a:prstClr val="black"/>
                </a:solidFill>
                <a:latin typeface="Calibri" panose="020F0502020204030204"/>
              </a:rPr>
              <a:t>It’s the deepest form of learning that there is</a:t>
            </a:r>
            <a:r>
              <a:rPr lang="en-US" sz="2400" dirty="0">
                <a:solidFill>
                  <a:prstClr val="black"/>
                </a:solidFill>
                <a:latin typeface="Calibri" panose="020F0502020204030204"/>
              </a:rPr>
              <a:t>.</a:t>
            </a:r>
            <a:endParaRPr lang="en-GB" sz="2400" dirty="0">
              <a:solidFill>
                <a:prstClr val="black"/>
              </a:solidFill>
              <a:latin typeface="Calibri" panose="020F0502020204030204"/>
            </a:endParaRPr>
          </a:p>
        </p:txBody>
      </p:sp>
      <p:pic>
        <p:nvPicPr>
          <p:cNvPr id="23" name="Picture 22">
            <a:extLst>
              <a:ext uri="{FF2B5EF4-FFF2-40B4-BE49-F238E27FC236}">
                <a16:creationId xmlns:a16="http://schemas.microsoft.com/office/drawing/2014/main" id="{2BE40E18-3449-F109-6AB0-CA7BC257584B}"/>
              </a:ext>
            </a:extLst>
          </p:cNvPr>
          <p:cNvPicPr>
            <a:picLocks noChangeAspect="1"/>
          </p:cNvPicPr>
          <p:nvPr/>
        </p:nvPicPr>
        <p:blipFill>
          <a:blip r:embed="rId4"/>
          <a:srcRect/>
          <a:stretch/>
        </p:blipFill>
        <p:spPr>
          <a:xfrm>
            <a:off x="10541000" y="6336222"/>
            <a:ext cx="1373770" cy="266511"/>
          </a:xfrm>
          <a:prstGeom prst="rect">
            <a:avLst/>
          </a:prstGeom>
        </p:spPr>
      </p:pic>
    </p:spTree>
    <p:extLst>
      <p:ext uri="{BB962C8B-B14F-4D97-AF65-F5344CB8AC3E}">
        <p14:creationId xmlns:p14="http://schemas.microsoft.com/office/powerpoint/2010/main" val="2119398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2E52-222F-EBB9-666A-03C213258E38}"/>
              </a:ext>
            </a:extLst>
          </p:cNvPr>
          <p:cNvSpPr>
            <a:spLocks noGrp="1"/>
          </p:cNvSpPr>
          <p:nvPr>
            <p:ph type="ctrTitle"/>
          </p:nvPr>
        </p:nvSpPr>
        <p:spPr>
          <a:xfrm>
            <a:off x="148800" y="121494"/>
            <a:ext cx="11877471" cy="6607967"/>
          </a:xfrm>
          <a:solidFill>
            <a:schemeClr val="bg1"/>
          </a:solidFill>
        </p:spPr>
        <p:txBody>
          <a:bodyPr anchor="t" anchorCtr="0">
            <a:normAutofit/>
          </a:bodyPr>
          <a:lstStyle/>
          <a:p>
            <a:br>
              <a:rPr lang="en-US" sz="4800" dirty="0"/>
            </a:br>
            <a:br>
              <a:rPr lang="en-US" sz="4800" dirty="0"/>
            </a:br>
            <a:br>
              <a:rPr lang="en-US" sz="4800" dirty="0"/>
            </a:br>
            <a:endParaRPr lang="en-GB" sz="4800" dirty="0"/>
          </a:p>
        </p:txBody>
      </p:sp>
      <p:pic>
        <p:nvPicPr>
          <p:cNvPr id="4" name="Picture 3">
            <a:extLst>
              <a:ext uri="{FF2B5EF4-FFF2-40B4-BE49-F238E27FC236}">
                <a16:creationId xmlns:a16="http://schemas.microsoft.com/office/drawing/2014/main" id="{3B6B7148-362F-941E-3725-E814DF60F8B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53151" y="329366"/>
            <a:ext cx="3403610" cy="1909213"/>
          </a:xfrm>
          <a:prstGeom prst="rect">
            <a:avLst/>
          </a:prstGeom>
        </p:spPr>
      </p:pic>
      <p:pic>
        <p:nvPicPr>
          <p:cNvPr id="5" name="Picture 4" descr="A brain with blue lines and blue dots&#10;&#10;Description automatically generated with medium confidence">
            <a:extLst>
              <a:ext uri="{FF2B5EF4-FFF2-40B4-BE49-F238E27FC236}">
                <a16:creationId xmlns:a16="http://schemas.microsoft.com/office/drawing/2014/main" id="{EDFDF95B-47BC-C108-8F0A-FD163E92AF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376" y="4913644"/>
            <a:ext cx="1875312" cy="1584034"/>
          </a:xfrm>
          <a:prstGeom prst="rect">
            <a:avLst/>
          </a:prstGeom>
        </p:spPr>
      </p:pic>
      <p:pic>
        <p:nvPicPr>
          <p:cNvPr id="7" name="Graphic 6">
            <a:extLst>
              <a:ext uri="{FF2B5EF4-FFF2-40B4-BE49-F238E27FC236}">
                <a16:creationId xmlns:a16="http://schemas.microsoft.com/office/drawing/2014/main" id="{101A79CC-89BB-828D-03E8-2186ED89B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95844" y="329366"/>
            <a:ext cx="1548957" cy="1413059"/>
          </a:xfrm>
          <a:prstGeom prst="rect">
            <a:avLst/>
          </a:prstGeom>
        </p:spPr>
      </p:pic>
      <p:sp>
        <p:nvSpPr>
          <p:cNvPr id="6" name="TextBox 5">
            <a:extLst>
              <a:ext uri="{FF2B5EF4-FFF2-40B4-BE49-F238E27FC236}">
                <a16:creationId xmlns:a16="http://schemas.microsoft.com/office/drawing/2014/main" id="{32A0C203-633D-7741-9214-9068DFC3BF0C}"/>
              </a:ext>
            </a:extLst>
          </p:cNvPr>
          <p:cNvSpPr txBox="1"/>
          <p:nvPr/>
        </p:nvSpPr>
        <p:spPr>
          <a:xfrm>
            <a:off x="4795844" y="549089"/>
            <a:ext cx="6663340" cy="584775"/>
          </a:xfrm>
          <a:prstGeom prst="rect">
            <a:avLst/>
          </a:prstGeom>
          <a:noFill/>
        </p:spPr>
        <p:txBody>
          <a:bodyPr wrap="square" rtlCol="0">
            <a:spAutoFit/>
          </a:bodyPr>
          <a:lstStyle/>
          <a:p>
            <a:pPr defTabSz="609585"/>
            <a:r>
              <a:rPr lang="en-US" sz="3200" b="1" dirty="0">
                <a:solidFill>
                  <a:prstClr val="black"/>
                </a:solidFill>
                <a:latin typeface="Calibri" panose="020F0502020204030204"/>
              </a:rPr>
              <a:t>Strategies for Embedding Retrieval</a:t>
            </a:r>
            <a:endParaRPr lang="en-GB" sz="3200" b="1" dirty="0">
              <a:solidFill>
                <a:prstClr val="black"/>
              </a:solidFill>
              <a:latin typeface="Calibri" panose="020F0502020204030204"/>
            </a:endParaRPr>
          </a:p>
        </p:txBody>
      </p:sp>
      <p:grpSp>
        <p:nvGrpSpPr>
          <p:cNvPr id="14" name="Group 13">
            <a:extLst>
              <a:ext uri="{FF2B5EF4-FFF2-40B4-BE49-F238E27FC236}">
                <a16:creationId xmlns:a16="http://schemas.microsoft.com/office/drawing/2014/main" id="{BF67F170-14A4-E2D0-CC01-22F57984315D}"/>
              </a:ext>
            </a:extLst>
          </p:cNvPr>
          <p:cNvGrpSpPr/>
          <p:nvPr/>
        </p:nvGrpSpPr>
        <p:grpSpPr>
          <a:xfrm>
            <a:off x="584196" y="3293798"/>
            <a:ext cx="2567426" cy="715252"/>
            <a:chOff x="762000" y="2601080"/>
            <a:chExt cx="2567426" cy="715252"/>
          </a:xfrm>
        </p:grpSpPr>
        <p:sp>
          <p:nvSpPr>
            <p:cNvPr id="15" name="TextBox 14">
              <a:extLst>
                <a:ext uri="{FF2B5EF4-FFF2-40B4-BE49-F238E27FC236}">
                  <a16:creationId xmlns:a16="http://schemas.microsoft.com/office/drawing/2014/main" id="{22212412-036B-27E6-21BA-4422D7796C9D}"/>
                </a:ext>
              </a:extLst>
            </p:cNvPr>
            <p:cNvSpPr txBox="1"/>
            <p:nvPr/>
          </p:nvSpPr>
          <p:spPr>
            <a:xfrm>
              <a:off x="762000" y="2673574"/>
              <a:ext cx="2023534" cy="523220"/>
            </a:xfrm>
            <a:prstGeom prst="rect">
              <a:avLst/>
            </a:prstGeom>
            <a:noFill/>
          </p:spPr>
          <p:txBody>
            <a:bodyPr wrap="square" rtlCol="0">
              <a:spAutoFit/>
            </a:bodyPr>
            <a:lstStyle/>
            <a:p>
              <a:r>
                <a:rPr lang="en-US" sz="2800" b="1" dirty="0"/>
                <a:t>re-reading </a:t>
              </a:r>
              <a:endParaRPr lang="en-GB" sz="2000" b="1" dirty="0"/>
            </a:p>
          </p:txBody>
        </p:sp>
        <p:pic>
          <p:nvPicPr>
            <p:cNvPr id="16" name="Picture 15" descr="A red x on a black background&#10;&#10;Description automatically generated">
              <a:extLst>
                <a:ext uri="{FF2B5EF4-FFF2-40B4-BE49-F238E27FC236}">
                  <a16:creationId xmlns:a16="http://schemas.microsoft.com/office/drawing/2014/main" id="{C625CE40-5595-B838-3A33-CBBF33C58506}"/>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614174" y="2601080"/>
              <a:ext cx="715252" cy="715252"/>
            </a:xfrm>
            <a:prstGeom prst="rect">
              <a:avLst/>
            </a:prstGeom>
          </p:spPr>
        </p:pic>
      </p:grpSp>
      <p:sp>
        <p:nvSpPr>
          <p:cNvPr id="17" name="TextBox 16">
            <a:extLst>
              <a:ext uri="{FF2B5EF4-FFF2-40B4-BE49-F238E27FC236}">
                <a16:creationId xmlns:a16="http://schemas.microsoft.com/office/drawing/2014/main" id="{CF50B354-7553-1A6C-C0B6-69C818C322AE}"/>
              </a:ext>
            </a:extLst>
          </p:cNvPr>
          <p:cNvSpPr txBox="1"/>
          <p:nvPr/>
        </p:nvSpPr>
        <p:spPr>
          <a:xfrm>
            <a:off x="575734" y="2825974"/>
            <a:ext cx="2023534" cy="523220"/>
          </a:xfrm>
          <a:prstGeom prst="rect">
            <a:avLst/>
          </a:prstGeom>
          <a:noFill/>
        </p:spPr>
        <p:txBody>
          <a:bodyPr wrap="square" rtlCol="0">
            <a:spAutoFit/>
          </a:bodyPr>
          <a:lstStyle/>
          <a:p>
            <a:r>
              <a:rPr lang="en-US" sz="2800" b="1" dirty="0"/>
              <a:t>cramming</a:t>
            </a:r>
            <a:endParaRPr lang="en-GB" sz="2000" b="1" dirty="0"/>
          </a:p>
        </p:txBody>
      </p:sp>
      <p:pic>
        <p:nvPicPr>
          <p:cNvPr id="18" name="Picture 17" descr="A red x on a black background&#10;&#10;Description automatically generated">
            <a:extLst>
              <a:ext uri="{FF2B5EF4-FFF2-40B4-BE49-F238E27FC236}">
                <a16:creationId xmlns:a16="http://schemas.microsoft.com/office/drawing/2014/main" id="{00A6B3BF-6B89-CB0C-055B-2570A6ED294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2419208" y="2737581"/>
            <a:ext cx="715252" cy="715252"/>
          </a:xfrm>
          <a:prstGeom prst="rect">
            <a:avLst/>
          </a:prstGeom>
        </p:spPr>
      </p:pic>
      <p:grpSp>
        <p:nvGrpSpPr>
          <p:cNvPr id="20" name="Group 19">
            <a:extLst>
              <a:ext uri="{FF2B5EF4-FFF2-40B4-BE49-F238E27FC236}">
                <a16:creationId xmlns:a16="http://schemas.microsoft.com/office/drawing/2014/main" id="{99418CB3-EF77-9C98-BA09-EB641EABF870}"/>
              </a:ext>
            </a:extLst>
          </p:cNvPr>
          <p:cNvGrpSpPr/>
          <p:nvPr/>
        </p:nvGrpSpPr>
        <p:grpSpPr>
          <a:xfrm>
            <a:off x="4536597" y="1287665"/>
            <a:ext cx="7128930" cy="830997"/>
            <a:chOff x="4961468" y="1871867"/>
            <a:chExt cx="6553199" cy="830997"/>
          </a:xfrm>
        </p:grpSpPr>
        <p:sp>
          <p:nvSpPr>
            <p:cNvPr id="3" name="TextBox 2">
              <a:extLst>
                <a:ext uri="{FF2B5EF4-FFF2-40B4-BE49-F238E27FC236}">
                  <a16:creationId xmlns:a16="http://schemas.microsoft.com/office/drawing/2014/main" id="{70F2325F-052A-4A75-4E56-039FDF278D76}"/>
                </a:ext>
              </a:extLst>
            </p:cNvPr>
            <p:cNvSpPr txBox="1"/>
            <p:nvPr/>
          </p:nvSpPr>
          <p:spPr>
            <a:xfrm>
              <a:off x="5554133" y="1871867"/>
              <a:ext cx="5960534" cy="830997"/>
            </a:xfrm>
            <a:prstGeom prst="rect">
              <a:avLst/>
            </a:prstGeom>
            <a:noFill/>
          </p:spPr>
          <p:txBody>
            <a:bodyPr wrap="square" rtlCol="0">
              <a:spAutoFit/>
            </a:bodyPr>
            <a:lstStyle/>
            <a:p>
              <a:r>
                <a:rPr lang="en-US" sz="2400" b="1" dirty="0"/>
                <a:t>Revisit newly learned content at least two more times.</a:t>
              </a:r>
              <a:endParaRPr lang="en-GB" b="1" dirty="0"/>
            </a:p>
          </p:txBody>
        </p:sp>
        <p:pic>
          <p:nvPicPr>
            <p:cNvPr id="19" name="Picture 18">
              <a:extLst>
                <a:ext uri="{FF2B5EF4-FFF2-40B4-BE49-F238E27FC236}">
                  <a16:creationId xmlns:a16="http://schemas.microsoft.com/office/drawing/2014/main" id="{2E32A880-19A7-7B0A-68A2-94FE54A07580}"/>
                </a:ext>
              </a:extLst>
            </p:cNvPr>
            <p:cNvPicPr>
              <a:picLocks noChangeAspect="1"/>
            </p:cNvPicPr>
            <p:nvPr/>
          </p:nvPicPr>
          <p:blipFill>
            <a:blip r:embed="rId7"/>
            <a:stretch>
              <a:fillRect/>
            </a:stretch>
          </p:blipFill>
          <p:spPr>
            <a:xfrm>
              <a:off x="4961468" y="2100104"/>
              <a:ext cx="507999" cy="497631"/>
            </a:xfrm>
            <a:prstGeom prst="rect">
              <a:avLst/>
            </a:prstGeom>
          </p:spPr>
        </p:pic>
      </p:grpSp>
      <p:grpSp>
        <p:nvGrpSpPr>
          <p:cNvPr id="21" name="Group 20">
            <a:extLst>
              <a:ext uri="{FF2B5EF4-FFF2-40B4-BE49-F238E27FC236}">
                <a16:creationId xmlns:a16="http://schemas.microsoft.com/office/drawing/2014/main" id="{1251BCCA-9858-F225-00C2-D09559AB737D}"/>
              </a:ext>
            </a:extLst>
          </p:cNvPr>
          <p:cNvGrpSpPr/>
          <p:nvPr/>
        </p:nvGrpSpPr>
        <p:grpSpPr>
          <a:xfrm>
            <a:off x="4502731" y="2269797"/>
            <a:ext cx="7128930" cy="531131"/>
            <a:chOff x="4961468" y="2066604"/>
            <a:chExt cx="6553199" cy="531131"/>
          </a:xfrm>
        </p:grpSpPr>
        <p:sp>
          <p:nvSpPr>
            <p:cNvPr id="22" name="TextBox 21">
              <a:extLst>
                <a:ext uri="{FF2B5EF4-FFF2-40B4-BE49-F238E27FC236}">
                  <a16:creationId xmlns:a16="http://schemas.microsoft.com/office/drawing/2014/main" id="{3555EAC7-0F7E-AE40-292F-9E01308A8C79}"/>
                </a:ext>
              </a:extLst>
            </p:cNvPr>
            <p:cNvSpPr txBox="1"/>
            <p:nvPr/>
          </p:nvSpPr>
          <p:spPr>
            <a:xfrm>
              <a:off x="5554133" y="2066604"/>
              <a:ext cx="5960534" cy="461665"/>
            </a:xfrm>
            <a:prstGeom prst="rect">
              <a:avLst/>
            </a:prstGeom>
            <a:noFill/>
          </p:spPr>
          <p:txBody>
            <a:bodyPr wrap="square" rtlCol="0">
              <a:spAutoFit/>
            </a:bodyPr>
            <a:lstStyle/>
            <a:p>
              <a:r>
                <a:rPr lang="en-US" sz="2400" b="1" dirty="0"/>
                <a:t>Provide problems without solutions.</a:t>
              </a:r>
              <a:endParaRPr lang="en-GB" b="1" dirty="0"/>
            </a:p>
          </p:txBody>
        </p:sp>
        <p:pic>
          <p:nvPicPr>
            <p:cNvPr id="23" name="Picture 22">
              <a:extLst>
                <a:ext uri="{FF2B5EF4-FFF2-40B4-BE49-F238E27FC236}">
                  <a16:creationId xmlns:a16="http://schemas.microsoft.com/office/drawing/2014/main" id="{8E9F4155-58CF-C2E6-29B7-89CB5CD657C9}"/>
                </a:ext>
              </a:extLst>
            </p:cNvPr>
            <p:cNvPicPr>
              <a:picLocks noChangeAspect="1"/>
            </p:cNvPicPr>
            <p:nvPr/>
          </p:nvPicPr>
          <p:blipFill>
            <a:blip r:embed="rId7"/>
            <a:stretch>
              <a:fillRect/>
            </a:stretch>
          </p:blipFill>
          <p:spPr>
            <a:xfrm>
              <a:off x="4961468" y="2100104"/>
              <a:ext cx="507999" cy="497631"/>
            </a:xfrm>
            <a:prstGeom prst="rect">
              <a:avLst/>
            </a:prstGeom>
          </p:spPr>
        </p:pic>
      </p:grpSp>
      <p:grpSp>
        <p:nvGrpSpPr>
          <p:cNvPr id="24" name="Group 23">
            <a:extLst>
              <a:ext uri="{FF2B5EF4-FFF2-40B4-BE49-F238E27FC236}">
                <a16:creationId xmlns:a16="http://schemas.microsoft.com/office/drawing/2014/main" id="{6431F476-D60B-EFB1-E23A-A85FCFC7768D}"/>
              </a:ext>
            </a:extLst>
          </p:cNvPr>
          <p:cNvGrpSpPr/>
          <p:nvPr/>
        </p:nvGrpSpPr>
        <p:grpSpPr>
          <a:xfrm>
            <a:off x="4477332" y="2964071"/>
            <a:ext cx="7128930" cy="531131"/>
            <a:chOff x="4961468" y="2066604"/>
            <a:chExt cx="6553199" cy="531131"/>
          </a:xfrm>
        </p:grpSpPr>
        <p:sp>
          <p:nvSpPr>
            <p:cNvPr id="25" name="TextBox 24">
              <a:extLst>
                <a:ext uri="{FF2B5EF4-FFF2-40B4-BE49-F238E27FC236}">
                  <a16:creationId xmlns:a16="http://schemas.microsoft.com/office/drawing/2014/main" id="{1E4BAAB9-77F0-3138-7510-D0E1E1276686}"/>
                </a:ext>
              </a:extLst>
            </p:cNvPr>
            <p:cNvSpPr txBox="1"/>
            <p:nvPr/>
          </p:nvSpPr>
          <p:spPr>
            <a:xfrm>
              <a:off x="5554133" y="2066604"/>
              <a:ext cx="5960534" cy="523220"/>
            </a:xfrm>
            <a:prstGeom prst="rect">
              <a:avLst/>
            </a:prstGeom>
            <a:noFill/>
          </p:spPr>
          <p:txBody>
            <a:bodyPr wrap="square" rtlCol="0">
              <a:spAutoFit/>
            </a:bodyPr>
            <a:lstStyle/>
            <a:p>
              <a:r>
                <a:rPr lang="en-US" sz="2400" b="1" dirty="0"/>
                <a:t>Use mistakes</a:t>
              </a:r>
              <a:r>
                <a:rPr lang="en-US" sz="2800" b="1" dirty="0"/>
                <a:t>.</a:t>
              </a:r>
              <a:endParaRPr lang="en-GB" sz="2000" b="1" dirty="0"/>
            </a:p>
          </p:txBody>
        </p:sp>
        <p:pic>
          <p:nvPicPr>
            <p:cNvPr id="26" name="Picture 25">
              <a:extLst>
                <a:ext uri="{FF2B5EF4-FFF2-40B4-BE49-F238E27FC236}">
                  <a16:creationId xmlns:a16="http://schemas.microsoft.com/office/drawing/2014/main" id="{C9EE2221-9FE5-CC89-5E09-E0248350890F}"/>
                </a:ext>
              </a:extLst>
            </p:cNvPr>
            <p:cNvPicPr>
              <a:picLocks noChangeAspect="1"/>
            </p:cNvPicPr>
            <p:nvPr/>
          </p:nvPicPr>
          <p:blipFill>
            <a:blip r:embed="rId7"/>
            <a:stretch>
              <a:fillRect/>
            </a:stretch>
          </p:blipFill>
          <p:spPr>
            <a:xfrm>
              <a:off x="4961468" y="2100104"/>
              <a:ext cx="507999" cy="497631"/>
            </a:xfrm>
            <a:prstGeom prst="rect">
              <a:avLst/>
            </a:prstGeom>
          </p:spPr>
        </p:pic>
      </p:grpSp>
      <p:grpSp>
        <p:nvGrpSpPr>
          <p:cNvPr id="27" name="Group 26">
            <a:extLst>
              <a:ext uri="{FF2B5EF4-FFF2-40B4-BE49-F238E27FC236}">
                <a16:creationId xmlns:a16="http://schemas.microsoft.com/office/drawing/2014/main" id="{FFCBA9E6-E8C3-9B61-68D0-6C522CE39AC9}"/>
              </a:ext>
            </a:extLst>
          </p:cNvPr>
          <p:cNvGrpSpPr/>
          <p:nvPr/>
        </p:nvGrpSpPr>
        <p:grpSpPr>
          <a:xfrm>
            <a:off x="4477331" y="3624472"/>
            <a:ext cx="7528329" cy="830997"/>
            <a:chOff x="4961468" y="2066604"/>
            <a:chExt cx="6920343" cy="830997"/>
          </a:xfrm>
        </p:grpSpPr>
        <p:sp>
          <p:nvSpPr>
            <p:cNvPr id="28" name="TextBox 27">
              <a:extLst>
                <a:ext uri="{FF2B5EF4-FFF2-40B4-BE49-F238E27FC236}">
                  <a16:creationId xmlns:a16="http://schemas.microsoft.com/office/drawing/2014/main" id="{8AA00E44-D71E-0BEE-EBF7-2F6B03A64570}"/>
                </a:ext>
              </a:extLst>
            </p:cNvPr>
            <p:cNvSpPr txBox="1"/>
            <p:nvPr/>
          </p:nvSpPr>
          <p:spPr>
            <a:xfrm>
              <a:off x="5554133" y="2066604"/>
              <a:ext cx="6327678" cy="830997"/>
            </a:xfrm>
            <a:prstGeom prst="rect">
              <a:avLst/>
            </a:prstGeom>
            <a:noFill/>
          </p:spPr>
          <p:txBody>
            <a:bodyPr wrap="square" rtlCol="0">
              <a:spAutoFit/>
            </a:bodyPr>
            <a:lstStyle/>
            <a:p>
              <a:r>
                <a:rPr lang="en-US" sz="2400" b="1" dirty="0"/>
                <a:t>Encourage reflection on personal experiences.</a:t>
              </a:r>
              <a:endParaRPr lang="en-GB" b="1" dirty="0"/>
            </a:p>
          </p:txBody>
        </p:sp>
        <p:pic>
          <p:nvPicPr>
            <p:cNvPr id="29" name="Picture 28">
              <a:extLst>
                <a:ext uri="{FF2B5EF4-FFF2-40B4-BE49-F238E27FC236}">
                  <a16:creationId xmlns:a16="http://schemas.microsoft.com/office/drawing/2014/main" id="{829C9246-F2D3-BD4A-C698-CD12D1DAD036}"/>
                </a:ext>
              </a:extLst>
            </p:cNvPr>
            <p:cNvPicPr>
              <a:picLocks noChangeAspect="1"/>
            </p:cNvPicPr>
            <p:nvPr/>
          </p:nvPicPr>
          <p:blipFill>
            <a:blip r:embed="rId7"/>
            <a:stretch>
              <a:fillRect/>
            </a:stretch>
          </p:blipFill>
          <p:spPr>
            <a:xfrm>
              <a:off x="4961468" y="2100104"/>
              <a:ext cx="507999" cy="497631"/>
            </a:xfrm>
            <a:prstGeom prst="rect">
              <a:avLst/>
            </a:prstGeom>
          </p:spPr>
        </p:pic>
      </p:grpSp>
      <p:grpSp>
        <p:nvGrpSpPr>
          <p:cNvPr id="30" name="Group 29">
            <a:extLst>
              <a:ext uri="{FF2B5EF4-FFF2-40B4-BE49-F238E27FC236}">
                <a16:creationId xmlns:a16="http://schemas.microsoft.com/office/drawing/2014/main" id="{BF126E2A-FCCB-E073-0556-2CA92D869006}"/>
              </a:ext>
            </a:extLst>
          </p:cNvPr>
          <p:cNvGrpSpPr/>
          <p:nvPr/>
        </p:nvGrpSpPr>
        <p:grpSpPr>
          <a:xfrm>
            <a:off x="4477332" y="4267943"/>
            <a:ext cx="7193403" cy="531131"/>
            <a:chOff x="4961468" y="2066604"/>
            <a:chExt cx="6612465" cy="531131"/>
          </a:xfrm>
        </p:grpSpPr>
        <p:sp>
          <p:nvSpPr>
            <p:cNvPr id="31" name="TextBox 30">
              <a:extLst>
                <a:ext uri="{FF2B5EF4-FFF2-40B4-BE49-F238E27FC236}">
                  <a16:creationId xmlns:a16="http://schemas.microsoft.com/office/drawing/2014/main" id="{13DC88CE-CF56-C579-1FEF-6184C49AA135}"/>
                </a:ext>
              </a:extLst>
            </p:cNvPr>
            <p:cNvSpPr txBox="1"/>
            <p:nvPr/>
          </p:nvSpPr>
          <p:spPr>
            <a:xfrm>
              <a:off x="5554133" y="2066604"/>
              <a:ext cx="6019800" cy="461665"/>
            </a:xfrm>
            <a:prstGeom prst="rect">
              <a:avLst/>
            </a:prstGeom>
            <a:noFill/>
          </p:spPr>
          <p:txBody>
            <a:bodyPr wrap="square" rtlCol="0">
              <a:spAutoFit/>
            </a:bodyPr>
            <a:lstStyle/>
            <a:p>
              <a:r>
                <a:rPr lang="en-US" sz="2400" b="1" dirty="0"/>
                <a:t>Use low-stakes quizzes.</a:t>
              </a:r>
              <a:endParaRPr lang="en-GB" b="1" dirty="0"/>
            </a:p>
          </p:txBody>
        </p:sp>
        <p:pic>
          <p:nvPicPr>
            <p:cNvPr id="32" name="Picture 31">
              <a:extLst>
                <a:ext uri="{FF2B5EF4-FFF2-40B4-BE49-F238E27FC236}">
                  <a16:creationId xmlns:a16="http://schemas.microsoft.com/office/drawing/2014/main" id="{5D863350-E550-21F1-3C8F-866B182D52C5}"/>
                </a:ext>
              </a:extLst>
            </p:cNvPr>
            <p:cNvPicPr>
              <a:picLocks noChangeAspect="1"/>
            </p:cNvPicPr>
            <p:nvPr/>
          </p:nvPicPr>
          <p:blipFill>
            <a:blip r:embed="rId7"/>
            <a:stretch>
              <a:fillRect/>
            </a:stretch>
          </p:blipFill>
          <p:spPr>
            <a:xfrm>
              <a:off x="4961468" y="2100104"/>
              <a:ext cx="507999" cy="497631"/>
            </a:xfrm>
            <a:prstGeom prst="rect">
              <a:avLst/>
            </a:prstGeom>
          </p:spPr>
        </p:pic>
      </p:grpSp>
      <p:grpSp>
        <p:nvGrpSpPr>
          <p:cNvPr id="33" name="Group 32">
            <a:extLst>
              <a:ext uri="{FF2B5EF4-FFF2-40B4-BE49-F238E27FC236}">
                <a16:creationId xmlns:a16="http://schemas.microsoft.com/office/drawing/2014/main" id="{674A123C-92F8-5444-1C92-6D404563F813}"/>
              </a:ext>
            </a:extLst>
          </p:cNvPr>
          <p:cNvGrpSpPr/>
          <p:nvPr/>
        </p:nvGrpSpPr>
        <p:grpSpPr>
          <a:xfrm>
            <a:off x="4451933" y="4962212"/>
            <a:ext cx="7193403" cy="531131"/>
            <a:chOff x="4961468" y="2066604"/>
            <a:chExt cx="6612465" cy="531131"/>
          </a:xfrm>
        </p:grpSpPr>
        <p:sp>
          <p:nvSpPr>
            <p:cNvPr id="34" name="TextBox 33">
              <a:extLst>
                <a:ext uri="{FF2B5EF4-FFF2-40B4-BE49-F238E27FC236}">
                  <a16:creationId xmlns:a16="http://schemas.microsoft.com/office/drawing/2014/main" id="{9290CF72-473C-0B2E-3ADC-9371F47C5CDF}"/>
                </a:ext>
              </a:extLst>
            </p:cNvPr>
            <p:cNvSpPr txBox="1"/>
            <p:nvPr/>
          </p:nvSpPr>
          <p:spPr>
            <a:xfrm>
              <a:off x="5554133" y="2066604"/>
              <a:ext cx="6019800" cy="461665"/>
            </a:xfrm>
            <a:prstGeom prst="rect">
              <a:avLst/>
            </a:prstGeom>
            <a:noFill/>
          </p:spPr>
          <p:txBody>
            <a:bodyPr wrap="square" rtlCol="0">
              <a:spAutoFit/>
            </a:bodyPr>
            <a:lstStyle/>
            <a:p>
              <a:r>
                <a:rPr lang="en-US" sz="2400" b="1" dirty="0"/>
                <a:t>Mix up the practice.</a:t>
              </a:r>
              <a:endParaRPr lang="en-GB" b="1" dirty="0"/>
            </a:p>
          </p:txBody>
        </p:sp>
        <p:pic>
          <p:nvPicPr>
            <p:cNvPr id="35" name="Picture 34">
              <a:extLst>
                <a:ext uri="{FF2B5EF4-FFF2-40B4-BE49-F238E27FC236}">
                  <a16:creationId xmlns:a16="http://schemas.microsoft.com/office/drawing/2014/main" id="{E9295852-88F9-CA04-2C0F-441C64B926B7}"/>
                </a:ext>
              </a:extLst>
            </p:cNvPr>
            <p:cNvPicPr>
              <a:picLocks noChangeAspect="1"/>
            </p:cNvPicPr>
            <p:nvPr/>
          </p:nvPicPr>
          <p:blipFill>
            <a:blip r:embed="rId7"/>
            <a:stretch>
              <a:fillRect/>
            </a:stretch>
          </p:blipFill>
          <p:spPr>
            <a:xfrm>
              <a:off x="4961468" y="2100104"/>
              <a:ext cx="507999" cy="497631"/>
            </a:xfrm>
            <a:prstGeom prst="rect">
              <a:avLst/>
            </a:prstGeom>
          </p:spPr>
        </p:pic>
      </p:grpSp>
      <p:grpSp>
        <p:nvGrpSpPr>
          <p:cNvPr id="36" name="Group 35">
            <a:extLst>
              <a:ext uri="{FF2B5EF4-FFF2-40B4-BE49-F238E27FC236}">
                <a16:creationId xmlns:a16="http://schemas.microsoft.com/office/drawing/2014/main" id="{0659BB13-729E-5B7F-A2F2-11E59B8558DF}"/>
              </a:ext>
            </a:extLst>
          </p:cNvPr>
          <p:cNvGrpSpPr/>
          <p:nvPr/>
        </p:nvGrpSpPr>
        <p:grpSpPr>
          <a:xfrm>
            <a:off x="4434998" y="5622611"/>
            <a:ext cx="7193403" cy="531131"/>
            <a:chOff x="4961468" y="2066604"/>
            <a:chExt cx="6612465" cy="531131"/>
          </a:xfrm>
        </p:grpSpPr>
        <p:sp>
          <p:nvSpPr>
            <p:cNvPr id="37" name="TextBox 36">
              <a:extLst>
                <a:ext uri="{FF2B5EF4-FFF2-40B4-BE49-F238E27FC236}">
                  <a16:creationId xmlns:a16="http://schemas.microsoft.com/office/drawing/2014/main" id="{EEB74A84-FE59-353C-E004-A03626D15988}"/>
                </a:ext>
              </a:extLst>
            </p:cNvPr>
            <p:cNvSpPr txBox="1"/>
            <p:nvPr/>
          </p:nvSpPr>
          <p:spPr>
            <a:xfrm>
              <a:off x="5554133" y="2066604"/>
              <a:ext cx="6019800" cy="461665"/>
            </a:xfrm>
            <a:prstGeom prst="rect">
              <a:avLst/>
            </a:prstGeom>
            <a:noFill/>
          </p:spPr>
          <p:txBody>
            <a:bodyPr wrap="square" rtlCol="0">
              <a:spAutoFit/>
            </a:bodyPr>
            <a:lstStyle/>
            <a:p>
              <a:r>
                <a:rPr lang="en-US" sz="2400" b="1" dirty="0"/>
                <a:t>Provide high levels of challenge.</a:t>
              </a:r>
              <a:endParaRPr lang="en-GB" b="1" dirty="0"/>
            </a:p>
          </p:txBody>
        </p:sp>
        <p:pic>
          <p:nvPicPr>
            <p:cNvPr id="38" name="Picture 37">
              <a:extLst>
                <a:ext uri="{FF2B5EF4-FFF2-40B4-BE49-F238E27FC236}">
                  <a16:creationId xmlns:a16="http://schemas.microsoft.com/office/drawing/2014/main" id="{23777596-71BA-1F7B-F654-84564AF4C618}"/>
                </a:ext>
              </a:extLst>
            </p:cNvPr>
            <p:cNvPicPr>
              <a:picLocks noChangeAspect="1"/>
            </p:cNvPicPr>
            <p:nvPr/>
          </p:nvPicPr>
          <p:blipFill>
            <a:blip r:embed="rId7"/>
            <a:stretch>
              <a:fillRect/>
            </a:stretch>
          </p:blipFill>
          <p:spPr>
            <a:xfrm>
              <a:off x="4961468" y="2100104"/>
              <a:ext cx="507999" cy="497631"/>
            </a:xfrm>
            <a:prstGeom prst="rect">
              <a:avLst/>
            </a:prstGeom>
          </p:spPr>
        </p:pic>
      </p:grpSp>
      <p:pic>
        <p:nvPicPr>
          <p:cNvPr id="8" name="Picture 7">
            <a:extLst>
              <a:ext uri="{FF2B5EF4-FFF2-40B4-BE49-F238E27FC236}">
                <a16:creationId xmlns:a16="http://schemas.microsoft.com/office/drawing/2014/main" id="{ABF699F2-4A78-7CDD-B42E-9E24F0F1134A}"/>
              </a:ext>
            </a:extLst>
          </p:cNvPr>
          <p:cNvPicPr>
            <a:picLocks noChangeAspect="1"/>
          </p:cNvPicPr>
          <p:nvPr/>
        </p:nvPicPr>
        <p:blipFill>
          <a:blip r:embed="rId8"/>
          <a:srcRect/>
          <a:stretch/>
        </p:blipFill>
        <p:spPr>
          <a:xfrm>
            <a:off x="10541000" y="6336222"/>
            <a:ext cx="1373770" cy="266511"/>
          </a:xfrm>
          <a:prstGeom prst="rect">
            <a:avLst/>
          </a:prstGeom>
        </p:spPr>
      </p:pic>
    </p:spTree>
    <p:extLst>
      <p:ext uri="{BB962C8B-B14F-4D97-AF65-F5344CB8AC3E}">
        <p14:creationId xmlns:p14="http://schemas.microsoft.com/office/powerpoint/2010/main" val="260746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30EF-AFF1-590C-F1B2-998480DF8918}"/>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506DB79-E292-4EB9-1B14-9BF7314E95C3}"/>
              </a:ext>
            </a:extLst>
          </p:cNvPr>
          <p:cNvSpPr/>
          <p:nvPr/>
        </p:nvSpPr>
        <p:spPr>
          <a:xfrm>
            <a:off x="590138" y="328221"/>
            <a:ext cx="11429961" cy="5700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conal@primaryquiz.com</a:t>
            </a:r>
          </a:p>
        </p:txBody>
      </p:sp>
      <p:pic>
        <p:nvPicPr>
          <p:cNvPr id="9" name="Picture 8">
            <a:extLst>
              <a:ext uri="{FF2B5EF4-FFF2-40B4-BE49-F238E27FC236}">
                <a16:creationId xmlns:a16="http://schemas.microsoft.com/office/drawing/2014/main" id="{2313B5AA-31D6-0A58-349C-46FE8D5A47FD}"/>
              </a:ext>
            </a:extLst>
          </p:cNvPr>
          <p:cNvPicPr>
            <a:picLocks noChangeAspect="1"/>
          </p:cNvPicPr>
          <p:nvPr/>
        </p:nvPicPr>
        <p:blipFill>
          <a:blip r:embed="rId2"/>
          <a:srcRect/>
          <a:stretch/>
        </p:blipFill>
        <p:spPr>
          <a:xfrm>
            <a:off x="237447" y="6183979"/>
            <a:ext cx="2575656" cy="499676"/>
          </a:xfrm>
          <a:prstGeom prst="rect">
            <a:avLst/>
          </a:prstGeom>
        </p:spPr>
      </p:pic>
      <p:sp>
        <p:nvSpPr>
          <p:cNvPr id="3" name="TextBox 2">
            <a:extLst>
              <a:ext uri="{FF2B5EF4-FFF2-40B4-BE49-F238E27FC236}">
                <a16:creationId xmlns:a16="http://schemas.microsoft.com/office/drawing/2014/main" id="{503BB9DD-A5EB-80EB-A8F3-8AA20474A7FA}"/>
              </a:ext>
            </a:extLst>
          </p:cNvPr>
          <p:cNvSpPr txBox="1"/>
          <p:nvPr/>
        </p:nvSpPr>
        <p:spPr>
          <a:xfrm>
            <a:off x="444079" y="328221"/>
            <a:ext cx="7056827" cy="830997"/>
          </a:xfrm>
          <a:prstGeom prst="rect">
            <a:avLst/>
          </a:prstGeom>
          <a:noFill/>
        </p:spPr>
        <p:txBody>
          <a:bodyPr wrap="square" rtlCol="0">
            <a:spAutoFit/>
          </a:bodyPr>
          <a:lstStyle/>
          <a:p>
            <a:r>
              <a:rPr lang="en-US" sz="4800" dirty="0">
                <a:solidFill>
                  <a:srgbClr val="7655FF"/>
                </a:solidFill>
              </a:rPr>
              <a:t>Primary Quiz</a:t>
            </a:r>
            <a:endParaRPr lang="en-GB" sz="4800" dirty="0">
              <a:solidFill>
                <a:srgbClr val="7655FF"/>
              </a:solidFill>
            </a:endParaRPr>
          </a:p>
        </p:txBody>
      </p:sp>
      <p:pic>
        <p:nvPicPr>
          <p:cNvPr id="5" name="Picture 4" descr="Graphical user interface, application&#10;&#10;Description automatically generated">
            <a:extLst>
              <a:ext uri="{FF2B5EF4-FFF2-40B4-BE49-F238E27FC236}">
                <a16:creationId xmlns:a16="http://schemas.microsoft.com/office/drawing/2014/main" id="{F771B4A6-C06D-E635-0F71-CBA203148A9C}"/>
              </a:ext>
            </a:extLst>
          </p:cNvPr>
          <p:cNvPicPr>
            <a:picLocks noChangeAspect="1"/>
          </p:cNvPicPr>
          <p:nvPr/>
        </p:nvPicPr>
        <p:blipFill>
          <a:blip r:embed="rId3"/>
          <a:stretch>
            <a:fillRect/>
          </a:stretch>
        </p:blipFill>
        <p:spPr>
          <a:xfrm>
            <a:off x="6265803" y="5548396"/>
            <a:ext cx="5822877" cy="1120904"/>
          </a:xfrm>
          <a:prstGeom prst="rect">
            <a:avLst/>
          </a:prstGeom>
        </p:spPr>
      </p:pic>
      <p:pic>
        <p:nvPicPr>
          <p:cNvPr id="8" name="Picture 7">
            <a:extLst>
              <a:ext uri="{FF2B5EF4-FFF2-40B4-BE49-F238E27FC236}">
                <a16:creationId xmlns:a16="http://schemas.microsoft.com/office/drawing/2014/main" id="{447AB5B5-4A2D-9D51-3D58-04E5F59182E1}"/>
              </a:ext>
            </a:extLst>
          </p:cNvPr>
          <p:cNvPicPr>
            <a:picLocks noChangeAspect="1"/>
          </p:cNvPicPr>
          <p:nvPr/>
        </p:nvPicPr>
        <p:blipFill>
          <a:blip r:embed="rId4"/>
          <a:srcRect/>
          <a:stretch/>
        </p:blipFill>
        <p:spPr>
          <a:xfrm>
            <a:off x="10540359" y="231391"/>
            <a:ext cx="1479740" cy="1120904"/>
          </a:xfrm>
          <a:prstGeom prst="rect">
            <a:avLst/>
          </a:prstGeom>
        </p:spPr>
      </p:pic>
      <p:grpSp>
        <p:nvGrpSpPr>
          <p:cNvPr id="17" name="Group 16">
            <a:extLst>
              <a:ext uri="{FF2B5EF4-FFF2-40B4-BE49-F238E27FC236}">
                <a16:creationId xmlns:a16="http://schemas.microsoft.com/office/drawing/2014/main" id="{548C31D0-6215-5039-00A2-2785C5847A2B}"/>
              </a:ext>
            </a:extLst>
          </p:cNvPr>
          <p:cNvGrpSpPr/>
          <p:nvPr/>
        </p:nvGrpSpPr>
        <p:grpSpPr>
          <a:xfrm>
            <a:off x="785088" y="1363737"/>
            <a:ext cx="10643003" cy="1647319"/>
            <a:chOff x="422160" y="1022802"/>
            <a:chExt cx="8356728" cy="1397890"/>
          </a:xfrm>
        </p:grpSpPr>
        <p:pic>
          <p:nvPicPr>
            <p:cNvPr id="6" name="Picture 5" descr="A screenshot of a math game&#10;&#10;Description automatically generated">
              <a:extLst>
                <a:ext uri="{FF2B5EF4-FFF2-40B4-BE49-F238E27FC236}">
                  <a16:creationId xmlns:a16="http://schemas.microsoft.com/office/drawing/2014/main" id="{7ECDA5CA-6E89-8167-CF36-223098BB9A4E}"/>
                </a:ext>
              </a:extLst>
            </p:cNvPr>
            <p:cNvPicPr>
              <a:picLocks noChangeAspect="1"/>
            </p:cNvPicPr>
            <p:nvPr/>
          </p:nvPicPr>
          <p:blipFill>
            <a:blip r:embed="rId5"/>
            <a:stretch>
              <a:fillRect/>
            </a:stretch>
          </p:blipFill>
          <p:spPr>
            <a:xfrm rot="21480000">
              <a:off x="422160" y="1050631"/>
              <a:ext cx="2066905" cy="1345084"/>
            </a:xfrm>
            <a:prstGeom prst="rect">
              <a:avLst/>
            </a:prstGeom>
            <a:ln>
              <a:solidFill>
                <a:schemeClr val="tx1"/>
              </a:solidFill>
            </a:ln>
          </p:spPr>
        </p:pic>
        <p:pic>
          <p:nvPicPr>
            <p:cNvPr id="10" name="Picture 9">
              <a:extLst>
                <a:ext uri="{FF2B5EF4-FFF2-40B4-BE49-F238E27FC236}">
                  <a16:creationId xmlns:a16="http://schemas.microsoft.com/office/drawing/2014/main" id="{D59D2146-32D5-94B1-BB28-5FB4E366B408}"/>
                </a:ext>
              </a:extLst>
            </p:cNvPr>
            <p:cNvPicPr>
              <a:picLocks noChangeAspect="1"/>
            </p:cNvPicPr>
            <p:nvPr/>
          </p:nvPicPr>
          <p:blipFill>
            <a:blip r:embed="rId6"/>
            <a:srcRect/>
            <a:stretch/>
          </p:blipFill>
          <p:spPr>
            <a:xfrm rot="120000">
              <a:off x="2503062" y="1030433"/>
              <a:ext cx="2066905" cy="1353472"/>
            </a:xfrm>
            <a:prstGeom prst="rect">
              <a:avLst/>
            </a:prstGeom>
            <a:ln>
              <a:solidFill>
                <a:schemeClr val="tx1"/>
              </a:solidFill>
            </a:ln>
          </p:spPr>
        </p:pic>
        <p:pic>
          <p:nvPicPr>
            <p:cNvPr id="11" name="Picture 10">
              <a:extLst>
                <a:ext uri="{FF2B5EF4-FFF2-40B4-BE49-F238E27FC236}">
                  <a16:creationId xmlns:a16="http://schemas.microsoft.com/office/drawing/2014/main" id="{D57CFBA4-4479-23B4-5A45-8E41E9CACDD4}"/>
                </a:ext>
              </a:extLst>
            </p:cNvPr>
            <p:cNvPicPr>
              <a:picLocks noChangeAspect="1"/>
            </p:cNvPicPr>
            <p:nvPr/>
          </p:nvPicPr>
          <p:blipFill>
            <a:blip r:embed="rId7"/>
            <a:srcRect/>
            <a:stretch/>
          </p:blipFill>
          <p:spPr>
            <a:xfrm rot="21480000">
              <a:off x="4623016" y="1036303"/>
              <a:ext cx="2066905" cy="1378484"/>
            </a:xfrm>
            <a:prstGeom prst="rect">
              <a:avLst/>
            </a:prstGeom>
            <a:ln>
              <a:solidFill>
                <a:schemeClr val="tx1"/>
              </a:solidFill>
            </a:ln>
          </p:spPr>
        </p:pic>
        <p:pic>
          <p:nvPicPr>
            <p:cNvPr id="12" name="Picture 11">
              <a:extLst>
                <a:ext uri="{FF2B5EF4-FFF2-40B4-BE49-F238E27FC236}">
                  <a16:creationId xmlns:a16="http://schemas.microsoft.com/office/drawing/2014/main" id="{601B9E67-7291-29D4-73A9-90B9F7CBF610}"/>
                </a:ext>
              </a:extLst>
            </p:cNvPr>
            <p:cNvPicPr>
              <a:picLocks noChangeAspect="1"/>
            </p:cNvPicPr>
            <p:nvPr/>
          </p:nvPicPr>
          <p:blipFill>
            <a:blip r:embed="rId8"/>
            <a:srcRect/>
            <a:stretch/>
          </p:blipFill>
          <p:spPr>
            <a:xfrm rot="120000">
              <a:off x="6727161" y="1022802"/>
              <a:ext cx="2051727" cy="1397890"/>
            </a:xfrm>
            <a:prstGeom prst="rect">
              <a:avLst/>
            </a:prstGeom>
            <a:ln>
              <a:solidFill>
                <a:schemeClr val="tx1"/>
              </a:solidFill>
            </a:ln>
          </p:spPr>
        </p:pic>
      </p:grpSp>
      <p:pic>
        <p:nvPicPr>
          <p:cNvPr id="13" name="Picture 12">
            <a:extLst>
              <a:ext uri="{FF2B5EF4-FFF2-40B4-BE49-F238E27FC236}">
                <a16:creationId xmlns:a16="http://schemas.microsoft.com/office/drawing/2014/main" id="{9E42284C-3FCD-0CF1-6513-32BDB0B762EF}"/>
              </a:ext>
            </a:extLst>
          </p:cNvPr>
          <p:cNvPicPr>
            <a:picLocks noChangeAspect="1"/>
          </p:cNvPicPr>
          <p:nvPr/>
        </p:nvPicPr>
        <p:blipFill>
          <a:blip r:embed="rId9"/>
          <a:srcRect/>
          <a:stretch/>
        </p:blipFill>
        <p:spPr>
          <a:xfrm rot="21480000">
            <a:off x="8962100" y="3323187"/>
            <a:ext cx="2512923" cy="1687308"/>
          </a:xfrm>
          <a:prstGeom prst="rect">
            <a:avLst/>
          </a:prstGeom>
          <a:ln>
            <a:solidFill>
              <a:schemeClr val="tx1"/>
            </a:solidFill>
          </a:ln>
        </p:spPr>
      </p:pic>
      <p:pic>
        <p:nvPicPr>
          <p:cNvPr id="14" name="Picture 13">
            <a:extLst>
              <a:ext uri="{FF2B5EF4-FFF2-40B4-BE49-F238E27FC236}">
                <a16:creationId xmlns:a16="http://schemas.microsoft.com/office/drawing/2014/main" id="{36989879-5BB1-A895-46E8-43B725A4B624}"/>
              </a:ext>
            </a:extLst>
          </p:cNvPr>
          <p:cNvPicPr>
            <a:picLocks noChangeAspect="1"/>
          </p:cNvPicPr>
          <p:nvPr/>
        </p:nvPicPr>
        <p:blipFill>
          <a:blip r:embed="rId10"/>
          <a:srcRect/>
          <a:stretch/>
        </p:blipFill>
        <p:spPr>
          <a:xfrm rot="120000">
            <a:off x="769365" y="3370831"/>
            <a:ext cx="2615420" cy="1614959"/>
          </a:xfrm>
          <a:prstGeom prst="rect">
            <a:avLst/>
          </a:prstGeom>
          <a:ln>
            <a:solidFill>
              <a:schemeClr val="tx1"/>
            </a:solidFill>
          </a:ln>
        </p:spPr>
      </p:pic>
      <p:pic>
        <p:nvPicPr>
          <p:cNvPr id="15" name="Picture 14">
            <a:extLst>
              <a:ext uri="{FF2B5EF4-FFF2-40B4-BE49-F238E27FC236}">
                <a16:creationId xmlns:a16="http://schemas.microsoft.com/office/drawing/2014/main" id="{F8413386-CE5E-CDCF-E677-698F870D3BDB}"/>
              </a:ext>
            </a:extLst>
          </p:cNvPr>
          <p:cNvPicPr>
            <a:picLocks noChangeAspect="1"/>
          </p:cNvPicPr>
          <p:nvPr/>
        </p:nvPicPr>
        <p:blipFill>
          <a:blip r:embed="rId11"/>
          <a:srcRect/>
          <a:stretch/>
        </p:blipFill>
        <p:spPr>
          <a:xfrm rot="21480000">
            <a:off x="3453985" y="3351735"/>
            <a:ext cx="2670304" cy="1660749"/>
          </a:xfrm>
          <a:prstGeom prst="rect">
            <a:avLst/>
          </a:prstGeom>
          <a:ln>
            <a:solidFill>
              <a:schemeClr val="tx1"/>
            </a:solidFill>
          </a:ln>
        </p:spPr>
      </p:pic>
      <p:pic>
        <p:nvPicPr>
          <p:cNvPr id="16" name="Picture 15">
            <a:extLst>
              <a:ext uri="{FF2B5EF4-FFF2-40B4-BE49-F238E27FC236}">
                <a16:creationId xmlns:a16="http://schemas.microsoft.com/office/drawing/2014/main" id="{04E10E23-35BC-0787-7B15-3DB0A809F7C2}"/>
              </a:ext>
            </a:extLst>
          </p:cNvPr>
          <p:cNvPicPr>
            <a:picLocks noChangeAspect="1"/>
          </p:cNvPicPr>
          <p:nvPr/>
        </p:nvPicPr>
        <p:blipFill>
          <a:blip r:embed="rId12"/>
          <a:srcRect/>
          <a:stretch/>
        </p:blipFill>
        <p:spPr>
          <a:xfrm rot="120000">
            <a:off x="6161684" y="3322702"/>
            <a:ext cx="2752960" cy="1708449"/>
          </a:xfrm>
          <a:prstGeom prst="rect">
            <a:avLst/>
          </a:prstGeom>
          <a:ln>
            <a:solidFill>
              <a:schemeClr val="tx1"/>
            </a:solidFill>
          </a:ln>
        </p:spPr>
      </p:pic>
      <p:sp>
        <p:nvSpPr>
          <p:cNvPr id="19" name="TextBox 18">
            <a:extLst>
              <a:ext uri="{FF2B5EF4-FFF2-40B4-BE49-F238E27FC236}">
                <a16:creationId xmlns:a16="http://schemas.microsoft.com/office/drawing/2014/main" id="{27CD2EE8-992E-1C18-F074-F4ADC62C8B61}"/>
              </a:ext>
            </a:extLst>
          </p:cNvPr>
          <p:cNvSpPr txBox="1"/>
          <p:nvPr/>
        </p:nvSpPr>
        <p:spPr>
          <a:xfrm>
            <a:off x="674244" y="5223445"/>
            <a:ext cx="10714062" cy="400110"/>
          </a:xfrm>
          <a:prstGeom prst="rect">
            <a:avLst/>
          </a:prstGeom>
          <a:noFill/>
        </p:spPr>
        <p:txBody>
          <a:bodyPr wrap="square" rtlCol="0">
            <a:spAutoFit/>
          </a:bodyPr>
          <a:lstStyle/>
          <a:p>
            <a:pPr algn="ctr"/>
            <a:r>
              <a:rPr lang="en-US" sz="2000" b="1" dirty="0"/>
              <a:t>Hundreds of low-stakes quizzes to help you embed retrieval strategies into your lessons.</a:t>
            </a:r>
          </a:p>
        </p:txBody>
      </p:sp>
      <p:sp>
        <p:nvSpPr>
          <p:cNvPr id="20" name="TextBox 19">
            <a:extLst>
              <a:ext uri="{FF2B5EF4-FFF2-40B4-BE49-F238E27FC236}">
                <a16:creationId xmlns:a16="http://schemas.microsoft.com/office/drawing/2014/main" id="{65321836-CDEB-58BA-8B23-72628A8A3B3B}"/>
              </a:ext>
            </a:extLst>
          </p:cNvPr>
          <p:cNvSpPr txBox="1"/>
          <p:nvPr/>
        </p:nvSpPr>
        <p:spPr>
          <a:xfrm>
            <a:off x="6132710" y="512886"/>
            <a:ext cx="4263755" cy="369332"/>
          </a:xfrm>
          <a:prstGeom prst="rect">
            <a:avLst/>
          </a:prstGeom>
          <a:noFill/>
        </p:spPr>
        <p:txBody>
          <a:bodyPr wrap="square" rtlCol="0">
            <a:spAutoFit/>
          </a:bodyPr>
          <a:lstStyle/>
          <a:p>
            <a:r>
              <a:rPr lang="en-US" b="1" dirty="0"/>
              <a:t>Find out more at </a:t>
            </a:r>
            <a:r>
              <a:rPr lang="en-US" b="1" dirty="0">
                <a:hlinkClick r:id="rId13"/>
              </a:rPr>
              <a:t>www.primaryquiz.com</a:t>
            </a:r>
            <a:endParaRPr lang="en-US" b="1" u="sng" dirty="0"/>
          </a:p>
        </p:txBody>
      </p:sp>
    </p:spTree>
    <p:extLst>
      <p:ext uri="{BB962C8B-B14F-4D97-AF65-F5344CB8AC3E}">
        <p14:creationId xmlns:p14="http://schemas.microsoft.com/office/powerpoint/2010/main" val="16570093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D40F040E-9028-4945-D85A-470F76351751}"/>
              </a:ext>
            </a:extLst>
          </p:cNvPr>
          <p:cNvSpPr>
            <a:spLocks noGrp="1"/>
          </p:cNvSpPr>
          <p:nvPr>
            <p:ph idx="1"/>
          </p:nvPr>
        </p:nvSpPr>
        <p:spPr>
          <a:xfrm>
            <a:off x="98510" y="127947"/>
            <a:ext cx="11951733" cy="6614087"/>
          </a:xfrm>
          <a:solidFill>
            <a:schemeClr val="bg2"/>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pic>
        <p:nvPicPr>
          <p:cNvPr id="14" name="Picture 13">
            <a:extLst>
              <a:ext uri="{FF2B5EF4-FFF2-40B4-BE49-F238E27FC236}">
                <a16:creationId xmlns:a16="http://schemas.microsoft.com/office/drawing/2014/main" id="{86D3E2A0-51A1-F2FD-6B77-FF8A256D2061}"/>
              </a:ext>
            </a:extLst>
          </p:cNvPr>
          <p:cNvPicPr>
            <a:picLocks noChangeAspect="1"/>
          </p:cNvPicPr>
          <p:nvPr/>
        </p:nvPicPr>
        <p:blipFill>
          <a:blip r:embed="rId3"/>
          <a:srcRect/>
          <a:stretch/>
        </p:blipFill>
        <p:spPr>
          <a:xfrm>
            <a:off x="10540359" y="231391"/>
            <a:ext cx="1479740" cy="1120904"/>
          </a:xfrm>
          <a:prstGeom prst="rect">
            <a:avLst/>
          </a:prstGeom>
        </p:spPr>
      </p:pic>
      <p:pic>
        <p:nvPicPr>
          <p:cNvPr id="17" name="Picture 16" descr="Logo&#10;&#10;Description automatically generated">
            <a:extLst>
              <a:ext uri="{FF2B5EF4-FFF2-40B4-BE49-F238E27FC236}">
                <a16:creationId xmlns:a16="http://schemas.microsoft.com/office/drawing/2014/main" id="{DFFCE33F-1866-ABCB-7F03-0A55C55979D9}"/>
              </a:ext>
            </a:extLst>
          </p:cNvPr>
          <p:cNvPicPr>
            <a:picLocks noChangeAspect="1"/>
          </p:cNvPicPr>
          <p:nvPr/>
        </p:nvPicPr>
        <p:blipFill>
          <a:blip r:embed="rId4"/>
          <a:stretch>
            <a:fillRect/>
          </a:stretch>
        </p:blipFill>
        <p:spPr>
          <a:xfrm>
            <a:off x="392493" y="377304"/>
            <a:ext cx="2139100" cy="414539"/>
          </a:xfrm>
          <a:prstGeom prst="rect">
            <a:avLst/>
          </a:prstGeom>
        </p:spPr>
      </p:pic>
      <p:sp>
        <p:nvSpPr>
          <p:cNvPr id="2" name="TextBox 1">
            <a:extLst>
              <a:ext uri="{FF2B5EF4-FFF2-40B4-BE49-F238E27FC236}">
                <a16:creationId xmlns:a16="http://schemas.microsoft.com/office/drawing/2014/main" id="{EC1E8E8D-E911-B485-7185-18A83C8BCB3E}"/>
              </a:ext>
            </a:extLst>
          </p:cNvPr>
          <p:cNvSpPr txBox="1"/>
          <p:nvPr/>
        </p:nvSpPr>
        <p:spPr>
          <a:xfrm>
            <a:off x="1462043" y="2006241"/>
            <a:ext cx="9182801" cy="2123658"/>
          </a:xfrm>
          <a:prstGeom prst="rect">
            <a:avLst/>
          </a:prstGeom>
          <a:noFill/>
        </p:spPr>
        <p:txBody>
          <a:bodyPr wrap="square" rtlCol="0">
            <a:spAutoFit/>
          </a:bodyPr>
          <a:lstStyle/>
          <a:p>
            <a:pPr algn="ctr"/>
            <a:r>
              <a:rPr lang="en-US" sz="6600" b="1" dirty="0"/>
              <a:t>Retrieval </a:t>
            </a:r>
          </a:p>
          <a:p>
            <a:pPr algn="ctr"/>
            <a:r>
              <a:rPr lang="en-US" sz="6600" b="1" dirty="0"/>
              <a:t>Some Practical Ideas…</a:t>
            </a:r>
            <a:endParaRPr lang="en-GB" sz="6600" b="1" dirty="0"/>
          </a:p>
        </p:txBody>
      </p:sp>
      <p:pic>
        <p:nvPicPr>
          <p:cNvPr id="18" name="Picture 17" descr="A close-up of a card&#10;&#10;Description automatically generated">
            <a:extLst>
              <a:ext uri="{FF2B5EF4-FFF2-40B4-BE49-F238E27FC236}">
                <a16:creationId xmlns:a16="http://schemas.microsoft.com/office/drawing/2014/main" id="{11DAB919-EF36-46D6-A7F0-57892030B1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750618">
            <a:off x="895354" y="1215681"/>
            <a:ext cx="2351941" cy="1298467"/>
          </a:xfrm>
          <a:prstGeom prst="rect">
            <a:avLst/>
          </a:prstGeom>
        </p:spPr>
      </p:pic>
      <p:pic>
        <p:nvPicPr>
          <p:cNvPr id="19" name="Picture 18">
            <a:extLst>
              <a:ext uri="{FF2B5EF4-FFF2-40B4-BE49-F238E27FC236}">
                <a16:creationId xmlns:a16="http://schemas.microsoft.com/office/drawing/2014/main" id="{F7331C4C-3FF0-1EC3-05BD-D454140476E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rot="20750618">
            <a:off x="9364388" y="4310716"/>
            <a:ext cx="2351940" cy="1298467"/>
          </a:xfrm>
          <a:prstGeom prst="rect">
            <a:avLst/>
          </a:prstGeom>
        </p:spPr>
      </p:pic>
      <p:pic>
        <p:nvPicPr>
          <p:cNvPr id="20" name="Picture 19">
            <a:extLst>
              <a:ext uri="{FF2B5EF4-FFF2-40B4-BE49-F238E27FC236}">
                <a16:creationId xmlns:a16="http://schemas.microsoft.com/office/drawing/2014/main" id="{E29A6965-3DAD-B859-E82E-3CA91745D17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rot="754224">
            <a:off x="8440841" y="1246767"/>
            <a:ext cx="2319122" cy="1298467"/>
          </a:xfrm>
          <a:prstGeom prst="rect">
            <a:avLst/>
          </a:prstGeom>
        </p:spPr>
      </p:pic>
      <p:pic>
        <p:nvPicPr>
          <p:cNvPr id="21" name="Picture 20">
            <a:extLst>
              <a:ext uri="{FF2B5EF4-FFF2-40B4-BE49-F238E27FC236}">
                <a16:creationId xmlns:a16="http://schemas.microsoft.com/office/drawing/2014/main" id="{79504F05-2CC3-69DB-FA85-8F2ABCD1B05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rot="754224">
            <a:off x="466104" y="4544551"/>
            <a:ext cx="2319122" cy="1287595"/>
          </a:xfrm>
          <a:prstGeom prst="rect">
            <a:avLst/>
          </a:prstGeom>
        </p:spPr>
      </p:pic>
      <p:pic>
        <p:nvPicPr>
          <p:cNvPr id="22" name="Picture 21">
            <a:extLst>
              <a:ext uri="{FF2B5EF4-FFF2-40B4-BE49-F238E27FC236}">
                <a16:creationId xmlns:a16="http://schemas.microsoft.com/office/drawing/2014/main" id="{47CB733A-6E79-620D-66D1-942BC10300F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893883" y="4862706"/>
            <a:ext cx="2319120" cy="1287595"/>
          </a:xfrm>
          <a:prstGeom prst="rect">
            <a:avLst/>
          </a:prstGeom>
        </p:spPr>
      </p:pic>
      <p:pic>
        <p:nvPicPr>
          <p:cNvPr id="23" name="Picture 22">
            <a:extLst>
              <a:ext uri="{FF2B5EF4-FFF2-40B4-BE49-F238E27FC236}">
                <a16:creationId xmlns:a16="http://schemas.microsoft.com/office/drawing/2014/main" id="{CBDC5758-1332-C714-740E-8F4CF92C1F91}"/>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713512" y="423297"/>
            <a:ext cx="2270678" cy="1287595"/>
          </a:xfrm>
          <a:prstGeom prst="rect">
            <a:avLst/>
          </a:prstGeom>
        </p:spPr>
      </p:pic>
    </p:spTree>
    <p:extLst>
      <p:ext uri="{BB962C8B-B14F-4D97-AF65-F5344CB8AC3E}">
        <p14:creationId xmlns:p14="http://schemas.microsoft.com/office/powerpoint/2010/main" val="1124324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94712"/>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271519" y="5753488"/>
            <a:ext cx="7172869" cy="666977"/>
          </a:xfrm>
          <a:prstGeom prst="rect">
            <a:avLst/>
          </a:prstGeom>
          <a:noFill/>
        </p:spPr>
        <p:txBody>
          <a:bodyPr wrap="square" rtlCol="0">
            <a:spAutoFit/>
          </a:bodyPr>
          <a:lstStyle/>
          <a:p>
            <a:pPr algn="ctr"/>
            <a:r>
              <a:rPr lang="en-US" sz="1867" b="1" dirty="0">
                <a:latin typeface="Roboto" panose="020B0604020202020204" pitchFamily="2" charset="0"/>
              </a:rPr>
              <a:t>Learning: “</a:t>
            </a:r>
            <a:r>
              <a:rPr lang="en-US" sz="1867" b="1" i="1" dirty="0">
                <a:latin typeface="Roboto" panose="020B0604020202020204" pitchFamily="2" charset="0"/>
              </a:rPr>
              <a:t>An alteration in long-term memory. If nothing has been altered in long-term memory, nothing has been learned.”</a:t>
            </a:r>
            <a:r>
              <a:rPr lang="en-US" sz="1867"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59" y="507897"/>
            <a:ext cx="4386335" cy="1518711"/>
            <a:chOff x="3064320" y="1614623"/>
            <a:chExt cx="4974486"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614623"/>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2160527"/>
              <a:ext cx="4974486" cy="68517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Quiz, Quiz, Trade</a:t>
              </a:r>
              <a:endParaRPr lang="en-GB" sz="4267" b="1" dirty="0"/>
            </a:p>
          </p:txBody>
        </p:sp>
      </p:grpSp>
      <p:sp>
        <p:nvSpPr>
          <p:cNvPr id="35" name="Rectangle 34">
            <a:extLst>
              <a:ext uri="{FF2B5EF4-FFF2-40B4-BE49-F238E27FC236}">
                <a16:creationId xmlns:a16="http://schemas.microsoft.com/office/drawing/2014/main" id="{169592EA-D787-EBA0-E7DA-880E4E3E295C}"/>
              </a:ext>
            </a:extLst>
          </p:cNvPr>
          <p:cNvSpPr/>
          <p:nvPr/>
        </p:nvSpPr>
        <p:spPr>
          <a:xfrm rot="21384280">
            <a:off x="1054276" y="2199483"/>
            <a:ext cx="4224041" cy="2678234"/>
          </a:xfrm>
          <a:prstGeom prst="rect">
            <a:avLst/>
          </a:prstGeom>
        </p:spPr>
        <p:txBody>
          <a:bodyPr wrap="square">
            <a:spAutoFit/>
          </a:bodyPr>
          <a:lstStyle/>
          <a:p>
            <a:r>
              <a:rPr lang="en-US" sz="1867" dirty="0">
                <a:latin typeface="Tahoma" panose="020B0604030504040204" pitchFamily="34" charset="0"/>
                <a:ea typeface="Calibri" panose="020F0502020204030204" pitchFamily="34" charset="0"/>
                <a:cs typeface="Times New Roman" panose="02020603050405020304" pitchFamily="18" charset="0"/>
              </a:rPr>
              <a:t>Create a set of cards with a question on one side and an answer on the other. Give one card to each pupil. Pupils move around the classroom, pairing up with other pupils. Each pupil takes it in turn to ask their question and answer their partner’s question. Pupils then swap cards and find different partners. </a:t>
            </a:r>
            <a:endParaRPr lang="en-GB" sz="1867" dirty="0">
              <a:latin typeface="Tahoma" panose="020B0604030504040204" pitchFamily="34" charset="0"/>
              <a:ea typeface="Calibri" panose="020F0502020204030204" pitchFamily="34" charset="0"/>
              <a:cs typeface="Times New Roman" panose="02020603050405020304" pitchFamily="18" charset="0"/>
            </a:endParaRPr>
          </a:p>
        </p:txBody>
      </p:sp>
      <p:pic>
        <p:nvPicPr>
          <p:cNvPr id="36" name="Content Placeholder 3">
            <a:extLst>
              <a:ext uri="{FF2B5EF4-FFF2-40B4-BE49-F238E27FC236}">
                <a16:creationId xmlns:a16="http://schemas.microsoft.com/office/drawing/2014/main" id="{72B1CE0B-516F-09B1-938C-E8056A4CB73B}"/>
              </a:ext>
            </a:extLst>
          </p:cNvPr>
          <p:cNvPicPr>
            <a:picLocks noChangeAspect="1"/>
          </p:cNvPicPr>
          <p:nvPr/>
        </p:nvPicPr>
        <p:blipFill>
          <a:blip r:embed="rId4"/>
          <a:stretch>
            <a:fillRect/>
          </a:stretch>
        </p:blipFill>
        <p:spPr>
          <a:xfrm rot="569026">
            <a:off x="6184201" y="1953979"/>
            <a:ext cx="4744337" cy="2742687"/>
          </a:xfrm>
          <a:prstGeom prst="rect">
            <a:avLst/>
          </a:prstGeom>
          <a:ln w="57150">
            <a:solidFill>
              <a:srgbClr val="0070C0"/>
            </a:solidFill>
          </a:ln>
        </p:spPr>
      </p:pic>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5"/>
          <a:stretch>
            <a:fillRect/>
          </a:stretch>
        </p:blipFill>
        <p:spPr>
          <a:xfrm>
            <a:off x="10682515" y="416881"/>
            <a:ext cx="1170227" cy="886447"/>
          </a:xfrm>
          <a:prstGeom prst="rect">
            <a:avLst/>
          </a:prstGeom>
          <a:ln>
            <a:noFill/>
          </a:ln>
        </p:spPr>
      </p:pic>
    </p:spTree>
    <p:extLst>
      <p:ext uri="{BB962C8B-B14F-4D97-AF65-F5344CB8AC3E}">
        <p14:creationId xmlns:p14="http://schemas.microsoft.com/office/powerpoint/2010/main" val="2340425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38546" y="183785"/>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376483" y="5906899"/>
            <a:ext cx="6761087" cy="584775"/>
          </a:xfrm>
          <a:prstGeom prst="rect">
            <a:avLst/>
          </a:prstGeom>
          <a:noFill/>
        </p:spPr>
        <p:txBody>
          <a:bodyPr wrap="square" rtlCol="0">
            <a:spAutoFit/>
          </a:bodyPr>
          <a:lstStyle/>
          <a:p>
            <a:pPr algn="ctr"/>
            <a:r>
              <a:rPr lang="en-US" sz="1600" b="1" dirty="0">
                <a:latin typeface="Roboto" panose="020B0604020202020204" pitchFamily="2" charset="0"/>
              </a:rPr>
              <a:t>Learning: “</a:t>
            </a:r>
            <a:r>
              <a:rPr lang="en-US" sz="1600" b="1" i="1" dirty="0">
                <a:latin typeface="Roboto" panose="020B0604020202020204" pitchFamily="2" charset="0"/>
              </a:rPr>
              <a:t>An alteration in long-term memory. If nothing has been altered in long-term memory, nothing has been learned.”</a:t>
            </a:r>
            <a:r>
              <a:rPr lang="en-US" sz="1600"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59" y="507897"/>
            <a:ext cx="4386335" cy="1518711"/>
            <a:chOff x="3064320" y="1614623"/>
            <a:chExt cx="4974486"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614623"/>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2160527"/>
              <a:ext cx="4974486" cy="68517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Knowledge Drop</a:t>
              </a:r>
              <a:endParaRPr lang="en-GB" sz="4267" b="1" dirty="0"/>
            </a:p>
          </p:txBody>
        </p:sp>
      </p:grpSp>
      <p:sp>
        <p:nvSpPr>
          <p:cNvPr id="35" name="Rectangle 34">
            <a:extLst>
              <a:ext uri="{FF2B5EF4-FFF2-40B4-BE49-F238E27FC236}">
                <a16:creationId xmlns:a16="http://schemas.microsoft.com/office/drawing/2014/main" id="{169592EA-D787-EBA0-E7DA-880E4E3E295C}"/>
              </a:ext>
            </a:extLst>
          </p:cNvPr>
          <p:cNvSpPr/>
          <p:nvPr/>
        </p:nvSpPr>
        <p:spPr>
          <a:xfrm rot="21384280">
            <a:off x="1054276" y="2377533"/>
            <a:ext cx="4224041" cy="2144498"/>
          </a:xfrm>
          <a:prstGeom prst="rect">
            <a:avLst/>
          </a:prstGeom>
        </p:spPr>
        <p:txBody>
          <a:bodyPr wrap="square">
            <a:spAutoFit/>
          </a:bodyPr>
          <a:lstStyle/>
          <a:p>
            <a:r>
              <a:rPr lang="en-US" sz="2667" dirty="0"/>
              <a:t>Write as much information as you can about a certain topic on a piece of paper. </a:t>
            </a:r>
            <a:r>
              <a:rPr lang="fr-FR" sz="2667" dirty="0"/>
              <a:t>Use a </a:t>
            </a:r>
            <a:r>
              <a:rPr lang="fr-FR" sz="2667" dirty="0" err="1"/>
              <a:t>title</a:t>
            </a:r>
            <a:r>
              <a:rPr lang="fr-FR" sz="2667" dirty="0"/>
              <a:t> or </a:t>
            </a:r>
            <a:r>
              <a:rPr lang="fr-FR" sz="2667" dirty="0" err="1"/>
              <a:t>picture</a:t>
            </a:r>
            <a:r>
              <a:rPr lang="fr-FR" sz="2667" dirty="0"/>
              <a:t> as a </a:t>
            </a:r>
            <a:r>
              <a:rPr lang="fr-FR" sz="2667" dirty="0" err="1"/>
              <a:t>starting</a:t>
            </a:r>
            <a:r>
              <a:rPr lang="fr-FR" sz="2667" dirty="0"/>
              <a:t> point.</a:t>
            </a:r>
            <a:endParaRPr lang="en-GB" sz="2667" dirty="0"/>
          </a:p>
        </p:txBody>
      </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pic>
        <p:nvPicPr>
          <p:cNvPr id="2" name="Picture 2">
            <a:extLst>
              <a:ext uri="{FF2B5EF4-FFF2-40B4-BE49-F238E27FC236}">
                <a16:creationId xmlns:a16="http://schemas.microsoft.com/office/drawing/2014/main" id="{C7523A64-5405-A80D-86C9-1C7B73ABD0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2771" y="1605366"/>
            <a:ext cx="4498012" cy="3336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1621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38546" y="167636"/>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271519" y="5753488"/>
            <a:ext cx="7172869" cy="666977"/>
          </a:xfrm>
          <a:prstGeom prst="rect">
            <a:avLst/>
          </a:prstGeom>
          <a:noFill/>
        </p:spPr>
        <p:txBody>
          <a:bodyPr wrap="square" rtlCol="0">
            <a:spAutoFit/>
          </a:bodyPr>
          <a:lstStyle/>
          <a:p>
            <a:pPr algn="ctr"/>
            <a:r>
              <a:rPr lang="en-US" sz="1867" b="1" dirty="0">
                <a:latin typeface="Roboto" panose="020B0604020202020204" pitchFamily="2" charset="0"/>
              </a:rPr>
              <a:t>Learning: “</a:t>
            </a:r>
            <a:r>
              <a:rPr lang="en-US" sz="1867" b="1" i="1" dirty="0">
                <a:latin typeface="Roboto" panose="020B0604020202020204" pitchFamily="2" charset="0"/>
              </a:rPr>
              <a:t>An alteration in long-term memory. If nothing has been altered in long-term memory, nothing has been learned.”</a:t>
            </a:r>
            <a:r>
              <a:rPr lang="en-US" sz="1867"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59" y="402929"/>
            <a:ext cx="4386335" cy="1518711"/>
            <a:chOff x="3064320" y="1475395"/>
            <a:chExt cx="4974486"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475395"/>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1785690"/>
              <a:ext cx="4974486" cy="6851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Vocabulary Walls</a:t>
              </a:r>
              <a:endParaRPr lang="en-GB" sz="4267"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pic>
        <p:nvPicPr>
          <p:cNvPr id="7" name="Picture 6" descr="A screenshot of a computer game&#10;&#10;Description automatically generated">
            <a:extLst>
              <a:ext uri="{FF2B5EF4-FFF2-40B4-BE49-F238E27FC236}">
                <a16:creationId xmlns:a16="http://schemas.microsoft.com/office/drawing/2014/main" id="{E31D395F-CB74-C8E5-26D9-2D8CCB6A9056}"/>
              </a:ext>
            </a:extLst>
          </p:cNvPr>
          <p:cNvPicPr>
            <a:picLocks noChangeAspect="1"/>
          </p:cNvPicPr>
          <p:nvPr/>
        </p:nvPicPr>
        <p:blipFill>
          <a:blip r:embed="rId5"/>
          <a:stretch>
            <a:fillRect/>
          </a:stretch>
        </p:blipFill>
        <p:spPr>
          <a:xfrm rot="21393010">
            <a:off x="1252552" y="1616030"/>
            <a:ext cx="5748289" cy="3444572"/>
          </a:xfrm>
          <a:prstGeom prst="rect">
            <a:avLst/>
          </a:prstGeom>
          <a:ln>
            <a:solidFill>
              <a:schemeClr val="tx1"/>
            </a:solidFill>
          </a:ln>
        </p:spPr>
      </p:pic>
      <p:sp>
        <p:nvSpPr>
          <p:cNvPr id="8" name="Rectangle 7">
            <a:extLst>
              <a:ext uri="{FF2B5EF4-FFF2-40B4-BE49-F238E27FC236}">
                <a16:creationId xmlns:a16="http://schemas.microsoft.com/office/drawing/2014/main" id="{738F5F8B-14C6-2335-06B4-60ECB96E9045}"/>
              </a:ext>
            </a:extLst>
          </p:cNvPr>
          <p:cNvSpPr/>
          <p:nvPr/>
        </p:nvSpPr>
        <p:spPr>
          <a:xfrm rot="312388">
            <a:off x="7562789" y="1500033"/>
            <a:ext cx="3992273" cy="1405256"/>
          </a:xfrm>
          <a:prstGeom prst="rect">
            <a:avLst/>
          </a:prstGeom>
        </p:spPr>
        <p:txBody>
          <a:bodyPr wrap="square">
            <a:spAutoFit/>
          </a:bodyPr>
          <a:lstStyle/>
          <a:p>
            <a:r>
              <a:rPr lang="en-US" sz="2133" dirty="0">
                <a:latin typeface="Tahoma" panose="020B0604030504040204" pitchFamily="34" charset="0"/>
                <a:ea typeface="Calibri" panose="020F0502020204030204" pitchFamily="34" charset="0"/>
                <a:cs typeface="Times New Roman" panose="02020603050405020304" pitchFamily="18" charset="0"/>
              </a:rPr>
              <a:t>Twelve words on a grid. Reveal a definition one at a time. Can pupils identify the word in the grid which is being defined?</a:t>
            </a:r>
            <a:endParaRPr lang="en-GB" sz="2133"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72797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38546" y="183785"/>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376483" y="5906899"/>
            <a:ext cx="6761087" cy="584775"/>
          </a:xfrm>
          <a:prstGeom prst="rect">
            <a:avLst/>
          </a:prstGeom>
          <a:noFill/>
        </p:spPr>
        <p:txBody>
          <a:bodyPr wrap="square" rtlCol="0">
            <a:spAutoFit/>
          </a:bodyPr>
          <a:lstStyle/>
          <a:p>
            <a:pPr algn="ctr"/>
            <a:r>
              <a:rPr lang="en-US" sz="1600" b="1" dirty="0">
                <a:latin typeface="Roboto" panose="020B0604020202020204" pitchFamily="2" charset="0"/>
              </a:rPr>
              <a:t>Learning: “</a:t>
            </a:r>
            <a:r>
              <a:rPr lang="en-US" sz="1600" b="1" i="1" dirty="0">
                <a:latin typeface="Roboto" panose="020B0604020202020204" pitchFamily="2" charset="0"/>
              </a:rPr>
              <a:t>An alteration in long-term memory. If nothing has been altered in long-term memory, nothing has been learned.”</a:t>
            </a:r>
            <a:r>
              <a:rPr lang="en-US" sz="1600"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59" y="507897"/>
            <a:ext cx="4386335" cy="1518711"/>
            <a:chOff x="3064320" y="1614623"/>
            <a:chExt cx="4974486"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614623"/>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2160527"/>
              <a:ext cx="4974486" cy="68517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Retrieval Mats</a:t>
              </a:r>
              <a:endParaRPr lang="en-GB" sz="4267"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sp>
        <p:nvSpPr>
          <p:cNvPr id="4" name="Rectangle 3">
            <a:extLst>
              <a:ext uri="{FF2B5EF4-FFF2-40B4-BE49-F238E27FC236}">
                <a16:creationId xmlns:a16="http://schemas.microsoft.com/office/drawing/2014/main" id="{7193DDC3-94E7-2974-E8D0-ABCFCB2E72D1}"/>
              </a:ext>
            </a:extLst>
          </p:cNvPr>
          <p:cNvSpPr/>
          <p:nvPr/>
        </p:nvSpPr>
        <p:spPr>
          <a:xfrm rot="180000">
            <a:off x="7582496" y="2186502"/>
            <a:ext cx="3886915" cy="2718180"/>
          </a:xfrm>
          <a:prstGeom prst="rect">
            <a:avLst/>
          </a:prstGeom>
        </p:spPr>
        <p:txBody>
          <a:bodyPr wrap="square">
            <a:spAutoFit/>
          </a:bodyPr>
          <a:lstStyle/>
          <a:p>
            <a:r>
              <a:rPr lang="en-US" sz="2133" dirty="0">
                <a:latin typeface="Tahoma" panose="020B0604030504040204" pitchFamily="34" charset="0"/>
                <a:ea typeface="Calibri" panose="020F0502020204030204" pitchFamily="34" charset="0"/>
                <a:cs typeface="Times New Roman" panose="02020603050405020304" pitchFamily="18" charset="0"/>
              </a:rPr>
              <a:t>A series of questions on a grid relate to a given topic and vary in difficult. There are points awarded for each question. Pupils answer as many questions as they can to get as high a score as possible. </a:t>
            </a:r>
            <a:endParaRPr lang="en-GB" sz="2133" dirty="0">
              <a:latin typeface="Tahoma" panose="020B060403050404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1E57581F-C495-5B67-BF80-AF5F9CE72FBD}"/>
              </a:ext>
            </a:extLst>
          </p:cNvPr>
          <p:cNvPicPr>
            <a:picLocks noChangeAspect="1"/>
          </p:cNvPicPr>
          <p:nvPr/>
        </p:nvPicPr>
        <p:blipFill>
          <a:blip r:embed="rId5"/>
          <a:srcRect/>
          <a:stretch/>
        </p:blipFill>
        <p:spPr>
          <a:xfrm rot="21420000">
            <a:off x="1253174" y="1988056"/>
            <a:ext cx="5683737" cy="3366825"/>
          </a:xfrm>
          <a:prstGeom prst="rect">
            <a:avLst/>
          </a:prstGeom>
          <a:ln>
            <a:solidFill>
              <a:schemeClr val="tx1"/>
            </a:solidFill>
          </a:ln>
        </p:spPr>
      </p:pic>
    </p:spTree>
    <p:extLst>
      <p:ext uri="{BB962C8B-B14F-4D97-AF65-F5344CB8AC3E}">
        <p14:creationId xmlns:p14="http://schemas.microsoft.com/office/powerpoint/2010/main" val="4126329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82134"/>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376483" y="5906899"/>
            <a:ext cx="6761087" cy="584775"/>
          </a:xfrm>
          <a:prstGeom prst="rect">
            <a:avLst/>
          </a:prstGeom>
          <a:noFill/>
        </p:spPr>
        <p:txBody>
          <a:bodyPr wrap="square" rtlCol="0">
            <a:spAutoFit/>
          </a:bodyPr>
          <a:lstStyle/>
          <a:p>
            <a:pPr algn="ctr"/>
            <a:r>
              <a:rPr lang="en-US" sz="1600" b="1" dirty="0">
                <a:latin typeface="Roboto" panose="020B0604020202020204" pitchFamily="2" charset="0"/>
              </a:rPr>
              <a:t>Learning: “</a:t>
            </a:r>
            <a:r>
              <a:rPr lang="en-US" sz="1600" b="1" i="1" dirty="0">
                <a:latin typeface="Roboto" panose="020B0604020202020204" pitchFamily="2" charset="0"/>
              </a:rPr>
              <a:t>An alteration in long-term memory. If nothing has been altered in long-term memory, nothing has been learned.”</a:t>
            </a:r>
            <a:r>
              <a:rPr lang="en-US" sz="1600"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60" y="543971"/>
            <a:ext cx="3832160" cy="1518711"/>
            <a:chOff x="3064322" y="1662472"/>
            <a:chExt cx="4346004"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28211" y="1662472"/>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2" y="2160526"/>
              <a:ext cx="4346004" cy="6851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Quick Six</a:t>
              </a:r>
              <a:endParaRPr lang="en-GB" sz="4267"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pic>
        <p:nvPicPr>
          <p:cNvPr id="4" name="Picture 3">
            <a:extLst>
              <a:ext uri="{FF2B5EF4-FFF2-40B4-BE49-F238E27FC236}">
                <a16:creationId xmlns:a16="http://schemas.microsoft.com/office/drawing/2014/main" id="{E1DC1114-4C35-B7D6-AB7C-A72CA955C728}"/>
              </a:ext>
            </a:extLst>
          </p:cNvPr>
          <p:cNvPicPr>
            <a:picLocks noChangeAspect="1"/>
          </p:cNvPicPr>
          <p:nvPr/>
        </p:nvPicPr>
        <p:blipFill>
          <a:blip r:embed="rId5"/>
          <a:srcRect/>
          <a:stretch/>
        </p:blipFill>
        <p:spPr>
          <a:xfrm rot="455270">
            <a:off x="5241764" y="1311754"/>
            <a:ext cx="6179752" cy="3990495"/>
          </a:xfrm>
          <a:prstGeom prst="rect">
            <a:avLst/>
          </a:prstGeom>
          <a:ln>
            <a:solidFill>
              <a:schemeClr val="tx1"/>
            </a:solidFill>
          </a:ln>
        </p:spPr>
      </p:pic>
      <p:sp>
        <p:nvSpPr>
          <p:cNvPr id="6" name="Rectangle 5">
            <a:extLst>
              <a:ext uri="{FF2B5EF4-FFF2-40B4-BE49-F238E27FC236}">
                <a16:creationId xmlns:a16="http://schemas.microsoft.com/office/drawing/2014/main" id="{7520A672-705D-0EE6-1F43-95110260526B}"/>
              </a:ext>
            </a:extLst>
          </p:cNvPr>
          <p:cNvSpPr/>
          <p:nvPr/>
        </p:nvSpPr>
        <p:spPr>
          <a:xfrm rot="21292033">
            <a:off x="648554" y="2250696"/>
            <a:ext cx="3992273" cy="1405256"/>
          </a:xfrm>
          <a:prstGeom prst="rect">
            <a:avLst/>
          </a:prstGeom>
        </p:spPr>
        <p:txBody>
          <a:bodyPr wrap="square">
            <a:spAutoFit/>
          </a:bodyPr>
          <a:lstStyle/>
          <a:p>
            <a:r>
              <a:rPr lang="en-US" sz="2133" dirty="0">
                <a:latin typeface="Tahoma" panose="020B0604030504040204" pitchFamily="34" charset="0"/>
                <a:ea typeface="Calibri" panose="020F0502020204030204" pitchFamily="34" charset="0"/>
                <a:cs typeface="Times New Roman" panose="02020603050405020304" pitchFamily="18" charset="0"/>
              </a:rPr>
              <a:t>Provide your children with six questions and six answers. Can they match the correct answer to each questions?</a:t>
            </a:r>
          </a:p>
        </p:txBody>
      </p:sp>
    </p:spTree>
    <p:extLst>
      <p:ext uri="{BB962C8B-B14F-4D97-AF65-F5344CB8AC3E}">
        <p14:creationId xmlns:p14="http://schemas.microsoft.com/office/powerpoint/2010/main" val="6629984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98284"/>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376483" y="5906899"/>
            <a:ext cx="6761087" cy="584775"/>
          </a:xfrm>
          <a:prstGeom prst="rect">
            <a:avLst/>
          </a:prstGeom>
          <a:noFill/>
        </p:spPr>
        <p:txBody>
          <a:bodyPr wrap="square" rtlCol="0">
            <a:spAutoFit/>
          </a:bodyPr>
          <a:lstStyle/>
          <a:p>
            <a:pPr algn="ctr"/>
            <a:r>
              <a:rPr lang="en-US" sz="1600" b="1" dirty="0">
                <a:latin typeface="Roboto" panose="020B0604020202020204" pitchFamily="2" charset="0"/>
              </a:rPr>
              <a:t>Learning: “</a:t>
            </a:r>
            <a:r>
              <a:rPr lang="en-US" sz="1600" b="1" i="1" dirty="0">
                <a:latin typeface="Roboto" panose="020B0604020202020204" pitchFamily="2" charset="0"/>
              </a:rPr>
              <a:t>An alteration in long-term memory. If nothing has been altered in long-term memory, nothing has been learned.”</a:t>
            </a:r>
            <a:r>
              <a:rPr lang="en-US" sz="1600"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59" y="507897"/>
            <a:ext cx="4386335" cy="1518711"/>
            <a:chOff x="3064320" y="1614623"/>
            <a:chExt cx="4974486"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614623"/>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2160527"/>
              <a:ext cx="4974486" cy="68517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Give Me 5!</a:t>
              </a:r>
              <a:endParaRPr lang="en-GB" sz="4267"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pic>
        <p:nvPicPr>
          <p:cNvPr id="4" name="Picture 3" descr="A screenshot of a computer game&#10;&#10;Description automatically generated">
            <a:extLst>
              <a:ext uri="{FF2B5EF4-FFF2-40B4-BE49-F238E27FC236}">
                <a16:creationId xmlns:a16="http://schemas.microsoft.com/office/drawing/2014/main" id="{FB5EFD81-3532-59A1-4BE1-6DC93D6E7FCE}"/>
              </a:ext>
            </a:extLst>
          </p:cNvPr>
          <p:cNvPicPr>
            <a:picLocks noChangeAspect="1"/>
          </p:cNvPicPr>
          <p:nvPr/>
        </p:nvPicPr>
        <p:blipFill>
          <a:blip r:embed="rId5"/>
          <a:stretch>
            <a:fillRect/>
          </a:stretch>
        </p:blipFill>
        <p:spPr>
          <a:xfrm rot="21255742">
            <a:off x="945491" y="2053240"/>
            <a:ext cx="5831251" cy="3085797"/>
          </a:xfrm>
          <a:prstGeom prst="rect">
            <a:avLst/>
          </a:prstGeom>
        </p:spPr>
      </p:pic>
      <p:sp>
        <p:nvSpPr>
          <p:cNvPr id="11" name="Rectangle 10">
            <a:extLst>
              <a:ext uri="{FF2B5EF4-FFF2-40B4-BE49-F238E27FC236}">
                <a16:creationId xmlns:a16="http://schemas.microsoft.com/office/drawing/2014/main" id="{122F5D4F-DE70-CC5A-8D28-052DD011C59D}"/>
              </a:ext>
            </a:extLst>
          </p:cNvPr>
          <p:cNvSpPr/>
          <p:nvPr/>
        </p:nvSpPr>
        <p:spPr>
          <a:xfrm>
            <a:off x="7393880" y="1946797"/>
            <a:ext cx="3992273" cy="3046411"/>
          </a:xfrm>
          <a:prstGeom prst="rect">
            <a:avLst/>
          </a:prstGeom>
        </p:spPr>
        <p:txBody>
          <a:bodyPr wrap="square">
            <a:spAutoFit/>
          </a:bodyPr>
          <a:lstStyle/>
          <a:p>
            <a:r>
              <a:rPr lang="en-US" sz="2133" dirty="0">
                <a:latin typeface="Tahoma" panose="020B0604030504040204" pitchFamily="34" charset="0"/>
                <a:ea typeface="Calibri" panose="020F0502020204030204" pitchFamily="34" charset="0"/>
                <a:cs typeface="Times New Roman" panose="02020603050405020304" pitchFamily="18" charset="0"/>
              </a:rPr>
              <a:t>Ask pupils to give you 5 examples of something related to your topic</a:t>
            </a:r>
            <a:r>
              <a:rPr lang="en-GB" sz="2133" dirty="0">
                <a:latin typeface="Tahoma" panose="020B0604030504040204" pitchFamily="34" charset="0"/>
                <a:ea typeface="Calibri" panose="020F0502020204030204" pitchFamily="34" charset="0"/>
                <a:cs typeface="Times New Roman" panose="02020603050405020304" pitchFamily="18" charset="0"/>
              </a:rPr>
              <a:t> (planets, pharaohs, continents)</a:t>
            </a:r>
          </a:p>
          <a:p>
            <a:endParaRPr lang="en-GB" sz="2133" dirty="0">
              <a:latin typeface="Tahoma" panose="020B0604030504040204" pitchFamily="34" charset="0"/>
              <a:ea typeface="Calibri" panose="020F0502020204030204" pitchFamily="34" charset="0"/>
              <a:cs typeface="Times New Roman" panose="02020603050405020304" pitchFamily="18" charset="0"/>
            </a:endParaRPr>
          </a:p>
          <a:p>
            <a:r>
              <a:rPr lang="en-GB" sz="2133" dirty="0">
                <a:latin typeface="Tahoma" panose="020B0604030504040204" pitchFamily="34" charset="0"/>
                <a:ea typeface="Calibri" panose="020F0502020204030204" pitchFamily="34" charset="0"/>
                <a:cs typeface="Times New Roman" panose="02020603050405020304" pitchFamily="18" charset="0"/>
              </a:rPr>
              <a:t>Make your own list. Pupils score points if their answers appear on your list. </a:t>
            </a:r>
          </a:p>
          <a:p>
            <a:endParaRPr lang="en-US" sz="2133"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1979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98284"/>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376483" y="5906899"/>
            <a:ext cx="6761087" cy="584775"/>
          </a:xfrm>
          <a:prstGeom prst="rect">
            <a:avLst/>
          </a:prstGeom>
          <a:noFill/>
        </p:spPr>
        <p:txBody>
          <a:bodyPr wrap="square" rtlCol="0">
            <a:spAutoFit/>
          </a:bodyPr>
          <a:lstStyle/>
          <a:p>
            <a:pPr algn="ctr"/>
            <a:r>
              <a:rPr lang="en-US" sz="1600" b="1" dirty="0">
                <a:latin typeface="Roboto" panose="020B0604020202020204" pitchFamily="2" charset="0"/>
              </a:rPr>
              <a:t>Learning: “</a:t>
            </a:r>
            <a:r>
              <a:rPr lang="en-US" sz="1600" b="1" i="1" dirty="0">
                <a:latin typeface="Roboto" panose="020B0604020202020204" pitchFamily="2" charset="0"/>
              </a:rPr>
              <a:t>An alteration in long-term memory. If nothing has been altered in long-term memory, nothing has been learned.”</a:t>
            </a:r>
            <a:r>
              <a:rPr lang="en-US" sz="1600"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490460" y="507897"/>
            <a:ext cx="5562113" cy="1518711"/>
            <a:chOff x="3064320" y="1614623"/>
            <a:chExt cx="6307922"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614623"/>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2160526"/>
              <a:ext cx="6307922" cy="6851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Speak Like an Expert</a:t>
              </a:r>
              <a:endParaRPr lang="en-GB" sz="4267"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pic>
        <p:nvPicPr>
          <p:cNvPr id="8" name="Picture 7" descr="A screenshot of a white box&#10;&#10;Description automatically generated">
            <a:extLst>
              <a:ext uri="{FF2B5EF4-FFF2-40B4-BE49-F238E27FC236}">
                <a16:creationId xmlns:a16="http://schemas.microsoft.com/office/drawing/2014/main" id="{AF2B6E59-EAAF-C1C8-23BE-8798696A115C}"/>
              </a:ext>
            </a:extLst>
          </p:cNvPr>
          <p:cNvPicPr>
            <a:picLocks noChangeAspect="1"/>
          </p:cNvPicPr>
          <p:nvPr/>
        </p:nvPicPr>
        <p:blipFill>
          <a:blip r:embed="rId5"/>
          <a:stretch>
            <a:fillRect/>
          </a:stretch>
        </p:blipFill>
        <p:spPr>
          <a:xfrm>
            <a:off x="3945651" y="1721883"/>
            <a:ext cx="7115965" cy="3735879"/>
          </a:xfrm>
          <a:prstGeom prst="rect">
            <a:avLst/>
          </a:prstGeom>
        </p:spPr>
      </p:pic>
      <p:sp>
        <p:nvSpPr>
          <p:cNvPr id="4" name="Rectangle 3">
            <a:extLst>
              <a:ext uri="{FF2B5EF4-FFF2-40B4-BE49-F238E27FC236}">
                <a16:creationId xmlns:a16="http://schemas.microsoft.com/office/drawing/2014/main" id="{A6269F0A-07CF-D1AF-EE8B-BFC30E986BF4}"/>
              </a:ext>
            </a:extLst>
          </p:cNvPr>
          <p:cNvSpPr/>
          <p:nvPr/>
        </p:nvSpPr>
        <p:spPr>
          <a:xfrm>
            <a:off x="764985" y="2288228"/>
            <a:ext cx="2757436" cy="2718180"/>
          </a:xfrm>
          <a:prstGeom prst="rect">
            <a:avLst/>
          </a:prstGeom>
        </p:spPr>
        <p:txBody>
          <a:bodyPr wrap="square">
            <a:spAutoFit/>
          </a:bodyPr>
          <a:lstStyle/>
          <a:p>
            <a:r>
              <a:rPr lang="en-US" sz="2133" dirty="0">
                <a:latin typeface="Tahoma" panose="020B0604030504040204" pitchFamily="34" charset="0"/>
                <a:ea typeface="Calibri" panose="020F0502020204030204" pitchFamily="34" charset="0"/>
                <a:cs typeface="Times New Roman" panose="02020603050405020304" pitchFamily="18" charset="0"/>
              </a:rPr>
              <a:t>Choose a topic. Prepare a short presentation on your chosen topic. Can you present three to five pieces of information?</a:t>
            </a:r>
            <a:endParaRPr lang="en-GB" sz="2133" dirty="0">
              <a:latin typeface="Tahoma" panose="020B0604030504040204" pitchFamily="34" charset="0"/>
              <a:ea typeface="Calibri" panose="020F0502020204030204" pitchFamily="34" charset="0"/>
              <a:cs typeface="Times New Roman" panose="02020603050405020304" pitchFamily="18" charset="0"/>
            </a:endParaRPr>
          </a:p>
          <a:p>
            <a:endParaRPr lang="en-US" sz="2133" dirty="0">
              <a:latin typeface="Tahoma" panose="020B060403050404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453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98284"/>
            <a:ext cx="11896436" cy="6539345"/>
          </a:xfrm>
          <a:solidFill>
            <a:schemeClr val="bg1"/>
          </a:solidFill>
        </p:spPr>
        <p:txBody>
          <a:bodyPr/>
          <a:lstStyle/>
          <a:p>
            <a:pPr marL="0" indent="0">
              <a:buNone/>
            </a:pPr>
            <a:endParaRPr lang="en-US"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2"/>
          <a:srcRect/>
          <a:stretch/>
        </p:blipFill>
        <p:spPr>
          <a:xfrm>
            <a:off x="8597634" y="6014184"/>
            <a:ext cx="3329277" cy="645533"/>
          </a:xfrm>
          <a:prstGeom prst="rect">
            <a:avLst/>
          </a:prstGeom>
        </p:spPr>
      </p:pic>
      <p:sp>
        <p:nvSpPr>
          <p:cNvPr id="10" name="TextBox 9">
            <a:extLst>
              <a:ext uri="{FF2B5EF4-FFF2-40B4-BE49-F238E27FC236}">
                <a16:creationId xmlns:a16="http://schemas.microsoft.com/office/drawing/2014/main" id="{99CAD10F-3BBD-2D11-356F-E87E19F19B82}"/>
              </a:ext>
            </a:extLst>
          </p:cNvPr>
          <p:cNvSpPr txBox="1"/>
          <p:nvPr/>
        </p:nvSpPr>
        <p:spPr>
          <a:xfrm>
            <a:off x="376483" y="5906899"/>
            <a:ext cx="6761087" cy="584775"/>
          </a:xfrm>
          <a:prstGeom prst="rect">
            <a:avLst/>
          </a:prstGeom>
          <a:noFill/>
        </p:spPr>
        <p:txBody>
          <a:bodyPr wrap="square" rtlCol="0">
            <a:spAutoFit/>
          </a:bodyPr>
          <a:lstStyle/>
          <a:p>
            <a:pPr algn="ctr"/>
            <a:r>
              <a:rPr lang="en-US" sz="1600" b="1" dirty="0">
                <a:latin typeface="Roboto" panose="020B0604020202020204" pitchFamily="2" charset="0"/>
              </a:rPr>
              <a:t>Learning: “</a:t>
            </a:r>
            <a:r>
              <a:rPr lang="en-US" sz="1600" b="1" i="1" dirty="0">
                <a:latin typeface="Roboto" panose="020B0604020202020204" pitchFamily="2" charset="0"/>
              </a:rPr>
              <a:t>An alteration in long-term memory. If nothing has been altered in long-term memory, nothing has been learned.”</a:t>
            </a:r>
            <a:r>
              <a:rPr lang="en-US" sz="1600" b="1" dirty="0">
                <a:latin typeface="Roboto" panose="020B0604020202020204" pitchFamily="2" charset="0"/>
              </a:rPr>
              <a:t> </a:t>
            </a:r>
          </a:p>
        </p:txBody>
      </p:sp>
      <p:grpSp>
        <p:nvGrpSpPr>
          <p:cNvPr id="32" name="Group 31">
            <a:extLst>
              <a:ext uri="{FF2B5EF4-FFF2-40B4-BE49-F238E27FC236}">
                <a16:creationId xmlns:a16="http://schemas.microsoft.com/office/drawing/2014/main" id="{7D178A0E-E52D-3A63-2D13-0BF27A64CB67}"/>
              </a:ext>
            </a:extLst>
          </p:cNvPr>
          <p:cNvGrpSpPr/>
          <p:nvPr/>
        </p:nvGrpSpPr>
        <p:grpSpPr>
          <a:xfrm>
            <a:off x="222607" y="230815"/>
            <a:ext cx="5562113" cy="1518711"/>
            <a:chOff x="3064320" y="1614623"/>
            <a:chExt cx="6307922" cy="2014403"/>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78716" y="1614623"/>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3064320" y="2160526"/>
              <a:ext cx="6307922" cy="68517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267" b="1" dirty="0"/>
                <a:t>Letter Scramble</a:t>
              </a:r>
              <a:endParaRPr lang="en-GB" sz="4267"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4"/>
          <a:stretch>
            <a:fillRect/>
          </a:stretch>
        </p:blipFill>
        <p:spPr>
          <a:xfrm>
            <a:off x="10682515" y="416881"/>
            <a:ext cx="1170227" cy="886447"/>
          </a:xfrm>
          <a:prstGeom prst="rect">
            <a:avLst/>
          </a:prstGeom>
          <a:ln>
            <a:noFill/>
          </a:ln>
        </p:spPr>
      </p:pic>
      <p:sp>
        <p:nvSpPr>
          <p:cNvPr id="4" name="Rectangle 3">
            <a:extLst>
              <a:ext uri="{FF2B5EF4-FFF2-40B4-BE49-F238E27FC236}">
                <a16:creationId xmlns:a16="http://schemas.microsoft.com/office/drawing/2014/main" id="{A6269F0A-07CF-D1AF-EE8B-BFC30E986BF4}"/>
              </a:ext>
            </a:extLst>
          </p:cNvPr>
          <p:cNvSpPr/>
          <p:nvPr/>
        </p:nvSpPr>
        <p:spPr>
          <a:xfrm>
            <a:off x="5939648" y="729282"/>
            <a:ext cx="4425430" cy="748795"/>
          </a:xfrm>
          <a:prstGeom prst="rect">
            <a:avLst/>
          </a:prstGeom>
        </p:spPr>
        <p:txBody>
          <a:bodyPr wrap="square">
            <a:spAutoFit/>
          </a:bodyPr>
          <a:lstStyle/>
          <a:p>
            <a:r>
              <a:rPr lang="en-US" sz="2133" dirty="0">
                <a:latin typeface="Tahoma" panose="020B0604030504040204" pitchFamily="34" charset="0"/>
                <a:ea typeface="Calibri" panose="020F0502020204030204" pitchFamily="34" charset="0"/>
                <a:cs typeface="Times New Roman" panose="02020603050405020304" pitchFamily="18" charset="0"/>
              </a:rPr>
              <a:t>Choose some key words and turn them into anagrams. </a:t>
            </a:r>
            <a:endParaRPr lang="en-GB" sz="2133" dirty="0">
              <a:latin typeface="Tahoma" panose="020B0604030504040204" pitchFamily="34" charset="0"/>
              <a:ea typeface="Calibri" panose="020F0502020204030204" pitchFamily="34" charset="0"/>
              <a:cs typeface="Times New Roman" panose="02020603050405020304" pitchFamily="18" charset="0"/>
            </a:endParaRPr>
          </a:p>
        </p:txBody>
      </p:sp>
      <p:pic>
        <p:nvPicPr>
          <p:cNvPr id="9" name="Picture 8" descr="A screenshot of a game&#10;&#10;Description automatically generated">
            <a:extLst>
              <a:ext uri="{FF2B5EF4-FFF2-40B4-BE49-F238E27FC236}">
                <a16:creationId xmlns:a16="http://schemas.microsoft.com/office/drawing/2014/main" id="{B256EAF0-B036-A68C-E4A7-4781B97801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9444" y="1714899"/>
            <a:ext cx="9297636" cy="3791970"/>
          </a:xfrm>
          <a:prstGeom prst="rect">
            <a:avLst/>
          </a:prstGeom>
        </p:spPr>
      </p:pic>
    </p:spTree>
    <p:extLst>
      <p:ext uri="{BB962C8B-B14F-4D97-AF65-F5344CB8AC3E}">
        <p14:creationId xmlns:p14="http://schemas.microsoft.com/office/powerpoint/2010/main" val="19869100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8FF6315-07F9-9CC4-9E5C-19A384C7C7A0}"/>
              </a:ext>
            </a:extLst>
          </p:cNvPr>
          <p:cNvSpPr/>
          <p:nvPr/>
        </p:nvSpPr>
        <p:spPr>
          <a:xfrm>
            <a:off x="590138" y="328221"/>
            <a:ext cx="11429961" cy="57000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t>conal@primaryquiz.com</a:t>
            </a:r>
          </a:p>
        </p:txBody>
      </p:sp>
      <p:pic>
        <p:nvPicPr>
          <p:cNvPr id="9" name="Picture 8">
            <a:extLst>
              <a:ext uri="{FF2B5EF4-FFF2-40B4-BE49-F238E27FC236}">
                <a16:creationId xmlns:a16="http://schemas.microsoft.com/office/drawing/2014/main" id="{98AD87EE-E98C-9901-B59F-3576D8603A84}"/>
              </a:ext>
            </a:extLst>
          </p:cNvPr>
          <p:cNvPicPr>
            <a:picLocks noChangeAspect="1"/>
          </p:cNvPicPr>
          <p:nvPr/>
        </p:nvPicPr>
        <p:blipFill>
          <a:blip r:embed="rId2"/>
          <a:srcRect/>
          <a:stretch/>
        </p:blipFill>
        <p:spPr>
          <a:xfrm>
            <a:off x="237447" y="6183979"/>
            <a:ext cx="2575656" cy="499676"/>
          </a:xfrm>
          <a:prstGeom prst="rect">
            <a:avLst/>
          </a:prstGeom>
        </p:spPr>
      </p:pic>
      <p:sp>
        <p:nvSpPr>
          <p:cNvPr id="3" name="TextBox 2">
            <a:extLst>
              <a:ext uri="{FF2B5EF4-FFF2-40B4-BE49-F238E27FC236}">
                <a16:creationId xmlns:a16="http://schemas.microsoft.com/office/drawing/2014/main" id="{AA5155CE-21B6-DF7A-25F8-C437595A80BA}"/>
              </a:ext>
            </a:extLst>
          </p:cNvPr>
          <p:cNvSpPr txBox="1"/>
          <p:nvPr/>
        </p:nvSpPr>
        <p:spPr>
          <a:xfrm>
            <a:off x="444079" y="328221"/>
            <a:ext cx="7056827" cy="830997"/>
          </a:xfrm>
          <a:prstGeom prst="rect">
            <a:avLst/>
          </a:prstGeom>
          <a:noFill/>
        </p:spPr>
        <p:txBody>
          <a:bodyPr wrap="square" rtlCol="0">
            <a:spAutoFit/>
          </a:bodyPr>
          <a:lstStyle/>
          <a:p>
            <a:r>
              <a:rPr lang="en-US" sz="4800" dirty="0">
                <a:solidFill>
                  <a:srgbClr val="7655FF"/>
                </a:solidFill>
              </a:rPr>
              <a:t>Primary Quiz</a:t>
            </a:r>
            <a:endParaRPr lang="en-GB" sz="4800" dirty="0">
              <a:solidFill>
                <a:srgbClr val="7655FF"/>
              </a:solidFill>
            </a:endParaRPr>
          </a:p>
        </p:txBody>
      </p:sp>
      <p:pic>
        <p:nvPicPr>
          <p:cNvPr id="5" name="Picture 4" descr="Graphical user interface, application&#10;&#10;Description automatically generated">
            <a:extLst>
              <a:ext uri="{FF2B5EF4-FFF2-40B4-BE49-F238E27FC236}">
                <a16:creationId xmlns:a16="http://schemas.microsoft.com/office/drawing/2014/main" id="{471DCC13-F51E-3473-D6DD-3EF3C29C2A90}"/>
              </a:ext>
            </a:extLst>
          </p:cNvPr>
          <p:cNvPicPr>
            <a:picLocks noChangeAspect="1"/>
          </p:cNvPicPr>
          <p:nvPr/>
        </p:nvPicPr>
        <p:blipFill>
          <a:blip r:embed="rId3"/>
          <a:stretch>
            <a:fillRect/>
          </a:stretch>
        </p:blipFill>
        <p:spPr>
          <a:xfrm>
            <a:off x="6265803" y="5548396"/>
            <a:ext cx="5822877" cy="1120904"/>
          </a:xfrm>
          <a:prstGeom prst="rect">
            <a:avLst/>
          </a:prstGeom>
        </p:spPr>
      </p:pic>
      <p:pic>
        <p:nvPicPr>
          <p:cNvPr id="8" name="Picture 7">
            <a:extLst>
              <a:ext uri="{FF2B5EF4-FFF2-40B4-BE49-F238E27FC236}">
                <a16:creationId xmlns:a16="http://schemas.microsoft.com/office/drawing/2014/main" id="{EF9546EF-EC46-4681-E0FE-2AEAFA107534}"/>
              </a:ext>
            </a:extLst>
          </p:cNvPr>
          <p:cNvPicPr>
            <a:picLocks noChangeAspect="1"/>
          </p:cNvPicPr>
          <p:nvPr/>
        </p:nvPicPr>
        <p:blipFill>
          <a:blip r:embed="rId4"/>
          <a:srcRect/>
          <a:stretch/>
        </p:blipFill>
        <p:spPr>
          <a:xfrm>
            <a:off x="10540359" y="231391"/>
            <a:ext cx="1479740" cy="1120904"/>
          </a:xfrm>
          <a:prstGeom prst="rect">
            <a:avLst/>
          </a:prstGeom>
        </p:spPr>
      </p:pic>
      <p:grpSp>
        <p:nvGrpSpPr>
          <p:cNvPr id="17" name="Group 16">
            <a:extLst>
              <a:ext uri="{FF2B5EF4-FFF2-40B4-BE49-F238E27FC236}">
                <a16:creationId xmlns:a16="http://schemas.microsoft.com/office/drawing/2014/main" id="{5E5505E8-7337-6BFE-1D78-A1410686B0F4}"/>
              </a:ext>
            </a:extLst>
          </p:cNvPr>
          <p:cNvGrpSpPr/>
          <p:nvPr/>
        </p:nvGrpSpPr>
        <p:grpSpPr>
          <a:xfrm>
            <a:off x="785088" y="1363737"/>
            <a:ext cx="10643003" cy="1647319"/>
            <a:chOff x="422160" y="1022802"/>
            <a:chExt cx="8356728" cy="1397890"/>
          </a:xfrm>
        </p:grpSpPr>
        <p:pic>
          <p:nvPicPr>
            <p:cNvPr id="6" name="Picture 5" descr="A screenshot of a math game&#10;&#10;Description automatically generated">
              <a:extLst>
                <a:ext uri="{FF2B5EF4-FFF2-40B4-BE49-F238E27FC236}">
                  <a16:creationId xmlns:a16="http://schemas.microsoft.com/office/drawing/2014/main" id="{7A0DF9D3-C637-77DE-ECB2-BE0EFE79A33F}"/>
                </a:ext>
              </a:extLst>
            </p:cNvPr>
            <p:cNvPicPr>
              <a:picLocks noChangeAspect="1"/>
            </p:cNvPicPr>
            <p:nvPr/>
          </p:nvPicPr>
          <p:blipFill>
            <a:blip r:embed="rId5"/>
            <a:stretch>
              <a:fillRect/>
            </a:stretch>
          </p:blipFill>
          <p:spPr>
            <a:xfrm rot="21480000">
              <a:off x="422160" y="1050631"/>
              <a:ext cx="2066905" cy="1345084"/>
            </a:xfrm>
            <a:prstGeom prst="rect">
              <a:avLst/>
            </a:prstGeom>
            <a:ln>
              <a:solidFill>
                <a:schemeClr val="tx1"/>
              </a:solidFill>
            </a:ln>
          </p:spPr>
        </p:pic>
        <p:pic>
          <p:nvPicPr>
            <p:cNvPr id="10" name="Picture 9">
              <a:extLst>
                <a:ext uri="{FF2B5EF4-FFF2-40B4-BE49-F238E27FC236}">
                  <a16:creationId xmlns:a16="http://schemas.microsoft.com/office/drawing/2014/main" id="{5432CB5E-CB81-D1D3-A056-A8999E5006AA}"/>
                </a:ext>
              </a:extLst>
            </p:cNvPr>
            <p:cNvPicPr>
              <a:picLocks noChangeAspect="1"/>
            </p:cNvPicPr>
            <p:nvPr/>
          </p:nvPicPr>
          <p:blipFill>
            <a:blip r:embed="rId6"/>
            <a:srcRect/>
            <a:stretch/>
          </p:blipFill>
          <p:spPr>
            <a:xfrm rot="120000">
              <a:off x="2503062" y="1030433"/>
              <a:ext cx="2066905" cy="1353472"/>
            </a:xfrm>
            <a:prstGeom prst="rect">
              <a:avLst/>
            </a:prstGeom>
            <a:ln>
              <a:solidFill>
                <a:schemeClr val="tx1"/>
              </a:solidFill>
            </a:ln>
          </p:spPr>
        </p:pic>
        <p:pic>
          <p:nvPicPr>
            <p:cNvPr id="11" name="Picture 10">
              <a:extLst>
                <a:ext uri="{FF2B5EF4-FFF2-40B4-BE49-F238E27FC236}">
                  <a16:creationId xmlns:a16="http://schemas.microsoft.com/office/drawing/2014/main" id="{F40111DF-4356-2832-00D2-3A9367EC4D07}"/>
                </a:ext>
              </a:extLst>
            </p:cNvPr>
            <p:cNvPicPr>
              <a:picLocks noChangeAspect="1"/>
            </p:cNvPicPr>
            <p:nvPr/>
          </p:nvPicPr>
          <p:blipFill>
            <a:blip r:embed="rId7"/>
            <a:srcRect/>
            <a:stretch/>
          </p:blipFill>
          <p:spPr>
            <a:xfrm rot="21480000">
              <a:off x="4623016" y="1036303"/>
              <a:ext cx="2066905" cy="1378484"/>
            </a:xfrm>
            <a:prstGeom prst="rect">
              <a:avLst/>
            </a:prstGeom>
            <a:ln>
              <a:solidFill>
                <a:schemeClr val="tx1"/>
              </a:solidFill>
            </a:ln>
          </p:spPr>
        </p:pic>
        <p:pic>
          <p:nvPicPr>
            <p:cNvPr id="12" name="Picture 11">
              <a:extLst>
                <a:ext uri="{FF2B5EF4-FFF2-40B4-BE49-F238E27FC236}">
                  <a16:creationId xmlns:a16="http://schemas.microsoft.com/office/drawing/2014/main" id="{F3EB2D52-441A-D23D-3598-5EEDB69CB5DA}"/>
                </a:ext>
              </a:extLst>
            </p:cNvPr>
            <p:cNvPicPr>
              <a:picLocks noChangeAspect="1"/>
            </p:cNvPicPr>
            <p:nvPr/>
          </p:nvPicPr>
          <p:blipFill>
            <a:blip r:embed="rId8"/>
            <a:srcRect/>
            <a:stretch/>
          </p:blipFill>
          <p:spPr>
            <a:xfrm rot="120000">
              <a:off x="6727161" y="1022802"/>
              <a:ext cx="2051727" cy="1397890"/>
            </a:xfrm>
            <a:prstGeom prst="rect">
              <a:avLst/>
            </a:prstGeom>
            <a:ln>
              <a:solidFill>
                <a:schemeClr val="tx1"/>
              </a:solidFill>
            </a:ln>
          </p:spPr>
        </p:pic>
      </p:grpSp>
      <p:pic>
        <p:nvPicPr>
          <p:cNvPr id="13" name="Picture 12">
            <a:extLst>
              <a:ext uri="{FF2B5EF4-FFF2-40B4-BE49-F238E27FC236}">
                <a16:creationId xmlns:a16="http://schemas.microsoft.com/office/drawing/2014/main" id="{64090FDE-B64A-8966-C25A-1B3537BA4C11}"/>
              </a:ext>
            </a:extLst>
          </p:cNvPr>
          <p:cNvPicPr>
            <a:picLocks noChangeAspect="1"/>
          </p:cNvPicPr>
          <p:nvPr/>
        </p:nvPicPr>
        <p:blipFill>
          <a:blip r:embed="rId9"/>
          <a:srcRect/>
          <a:stretch/>
        </p:blipFill>
        <p:spPr>
          <a:xfrm rot="21480000">
            <a:off x="8962100" y="3323187"/>
            <a:ext cx="2512923" cy="1687308"/>
          </a:xfrm>
          <a:prstGeom prst="rect">
            <a:avLst/>
          </a:prstGeom>
          <a:ln>
            <a:solidFill>
              <a:schemeClr val="tx1"/>
            </a:solidFill>
          </a:ln>
        </p:spPr>
      </p:pic>
      <p:pic>
        <p:nvPicPr>
          <p:cNvPr id="14" name="Picture 13">
            <a:extLst>
              <a:ext uri="{FF2B5EF4-FFF2-40B4-BE49-F238E27FC236}">
                <a16:creationId xmlns:a16="http://schemas.microsoft.com/office/drawing/2014/main" id="{616E26D7-DE36-8D0D-2456-A24BC5A7B42D}"/>
              </a:ext>
            </a:extLst>
          </p:cNvPr>
          <p:cNvPicPr>
            <a:picLocks noChangeAspect="1"/>
          </p:cNvPicPr>
          <p:nvPr/>
        </p:nvPicPr>
        <p:blipFill>
          <a:blip r:embed="rId10"/>
          <a:srcRect/>
          <a:stretch/>
        </p:blipFill>
        <p:spPr>
          <a:xfrm rot="120000">
            <a:off x="769365" y="3370831"/>
            <a:ext cx="2615420" cy="1614959"/>
          </a:xfrm>
          <a:prstGeom prst="rect">
            <a:avLst/>
          </a:prstGeom>
          <a:ln>
            <a:solidFill>
              <a:schemeClr val="tx1"/>
            </a:solidFill>
          </a:ln>
        </p:spPr>
      </p:pic>
      <p:pic>
        <p:nvPicPr>
          <p:cNvPr id="15" name="Picture 14">
            <a:extLst>
              <a:ext uri="{FF2B5EF4-FFF2-40B4-BE49-F238E27FC236}">
                <a16:creationId xmlns:a16="http://schemas.microsoft.com/office/drawing/2014/main" id="{AC07CA0F-3946-3611-AD0B-7DF811CA854C}"/>
              </a:ext>
            </a:extLst>
          </p:cNvPr>
          <p:cNvPicPr>
            <a:picLocks noChangeAspect="1"/>
          </p:cNvPicPr>
          <p:nvPr/>
        </p:nvPicPr>
        <p:blipFill>
          <a:blip r:embed="rId11"/>
          <a:srcRect/>
          <a:stretch/>
        </p:blipFill>
        <p:spPr>
          <a:xfrm rot="21480000">
            <a:off x="3453985" y="3351735"/>
            <a:ext cx="2670304" cy="1660749"/>
          </a:xfrm>
          <a:prstGeom prst="rect">
            <a:avLst/>
          </a:prstGeom>
          <a:ln>
            <a:solidFill>
              <a:schemeClr val="tx1"/>
            </a:solidFill>
          </a:ln>
        </p:spPr>
      </p:pic>
      <p:pic>
        <p:nvPicPr>
          <p:cNvPr id="16" name="Picture 15">
            <a:extLst>
              <a:ext uri="{FF2B5EF4-FFF2-40B4-BE49-F238E27FC236}">
                <a16:creationId xmlns:a16="http://schemas.microsoft.com/office/drawing/2014/main" id="{EC0D3CB6-3350-3CFB-23BD-71AA8A3B2E98}"/>
              </a:ext>
            </a:extLst>
          </p:cNvPr>
          <p:cNvPicPr>
            <a:picLocks noChangeAspect="1"/>
          </p:cNvPicPr>
          <p:nvPr/>
        </p:nvPicPr>
        <p:blipFill>
          <a:blip r:embed="rId12"/>
          <a:srcRect/>
          <a:stretch/>
        </p:blipFill>
        <p:spPr>
          <a:xfrm rot="120000">
            <a:off x="6161684" y="3322702"/>
            <a:ext cx="2752960" cy="1708449"/>
          </a:xfrm>
          <a:prstGeom prst="rect">
            <a:avLst/>
          </a:prstGeom>
          <a:ln>
            <a:solidFill>
              <a:schemeClr val="tx1"/>
            </a:solidFill>
          </a:ln>
        </p:spPr>
      </p:pic>
      <p:sp>
        <p:nvSpPr>
          <p:cNvPr id="19" name="TextBox 18">
            <a:extLst>
              <a:ext uri="{FF2B5EF4-FFF2-40B4-BE49-F238E27FC236}">
                <a16:creationId xmlns:a16="http://schemas.microsoft.com/office/drawing/2014/main" id="{C09B4D4B-2F2C-3DDF-B0EF-2EE2978135FD}"/>
              </a:ext>
            </a:extLst>
          </p:cNvPr>
          <p:cNvSpPr txBox="1"/>
          <p:nvPr/>
        </p:nvSpPr>
        <p:spPr>
          <a:xfrm>
            <a:off x="674244" y="5223445"/>
            <a:ext cx="10714062" cy="400110"/>
          </a:xfrm>
          <a:prstGeom prst="rect">
            <a:avLst/>
          </a:prstGeom>
          <a:noFill/>
        </p:spPr>
        <p:txBody>
          <a:bodyPr wrap="square" rtlCol="0">
            <a:spAutoFit/>
          </a:bodyPr>
          <a:lstStyle/>
          <a:p>
            <a:pPr algn="ctr"/>
            <a:r>
              <a:rPr lang="en-US" sz="2000" b="1" dirty="0"/>
              <a:t>Hundreds of low-stakes quizzes to help you embed retrieval strategies into your lessons.</a:t>
            </a:r>
          </a:p>
        </p:txBody>
      </p:sp>
      <p:sp>
        <p:nvSpPr>
          <p:cNvPr id="20" name="TextBox 19">
            <a:extLst>
              <a:ext uri="{FF2B5EF4-FFF2-40B4-BE49-F238E27FC236}">
                <a16:creationId xmlns:a16="http://schemas.microsoft.com/office/drawing/2014/main" id="{6F47CC94-610E-D880-EA24-F33461A8F8AF}"/>
              </a:ext>
            </a:extLst>
          </p:cNvPr>
          <p:cNvSpPr txBox="1"/>
          <p:nvPr/>
        </p:nvSpPr>
        <p:spPr>
          <a:xfrm>
            <a:off x="6132710" y="512886"/>
            <a:ext cx="4263755" cy="369332"/>
          </a:xfrm>
          <a:prstGeom prst="rect">
            <a:avLst/>
          </a:prstGeom>
          <a:noFill/>
        </p:spPr>
        <p:txBody>
          <a:bodyPr wrap="square" rtlCol="0">
            <a:spAutoFit/>
          </a:bodyPr>
          <a:lstStyle/>
          <a:p>
            <a:r>
              <a:rPr lang="en-US" b="1" dirty="0"/>
              <a:t>Find out more at </a:t>
            </a:r>
            <a:r>
              <a:rPr lang="en-US" b="1" dirty="0">
                <a:hlinkClick r:id="rId13"/>
              </a:rPr>
              <a:t>www.primaryquiz.com</a:t>
            </a:r>
            <a:endParaRPr lang="en-US" b="1" u="sng" dirty="0"/>
          </a:p>
        </p:txBody>
      </p:sp>
    </p:spTree>
    <p:extLst>
      <p:ext uri="{BB962C8B-B14F-4D97-AF65-F5344CB8AC3E}">
        <p14:creationId xmlns:p14="http://schemas.microsoft.com/office/powerpoint/2010/main" val="41206569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rgbClr val="7655FF"/>
        </a:solidFill>
        <a:effectLst/>
      </p:bgPr>
    </p:bg>
    <p:spTree>
      <p:nvGrpSpPr>
        <p:cNvPr id="1" name="">
          <a:extLst>
            <a:ext uri="{FF2B5EF4-FFF2-40B4-BE49-F238E27FC236}">
              <a16:creationId xmlns:a16="http://schemas.microsoft.com/office/drawing/2014/main" id="{69163B25-07D3-FA9C-6C37-FCF9995EA3E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35AA936-20A0-3C96-4022-AE35BCD13D11}"/>
              </a:ext>
            </a:extLst>
          </p:cNvPr>
          <p:cNvSpPr>
            <a:spLocks noGrp="1"/>
          </p:cNvSpPr>
          <p:nvPr>
            <p:ph idx="1"/>
          </p:nvPr>
        </p:nvSpPr>
        <p:spPr/>
        <p:txBody>
          <a:bodyPr/>
          <a:lstStyle/>
          <a:p>
            <a:endParaRPr lang="en-GB" dirty="0"/>
          </a:p>
        </p:txBody>
      </p:sp>
      <p:sp>
        <p:nvSpPr>
          <p:cNvPr id="7" name="Rectangle 6">
            <a:extLst>
              <a:ext uri="{FF2B5EF4-FFF2-40B4-BE49-F238E27FC236}">
                <a16:creationId xmlns:a16="http://schemas.microsoft.com/office/drawing/2014/main" id="{48FF6315-07F9-9CC4-9E5C-19A384C7C7A0}"/>
              </a:ext>
            </a:extLst>
          </p:cNvPr>
          <p:cNvSpPr/>
          <p:nvPr/>
        </p:nvSpPr>
        <p:spPr>
          <a:xfrm>
            <a:off x="142672" y="103320"/>
            <a:ext cx="11906655" cy="66513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00" dirty="0">
                <a:effectLst/>
                <a:latin typeface="Aptos" panose="020B0004020202020204" pitchFamily="34" charset="0"/>
                <a:ea typeface="Times New Roman" panose="02020603050405020304" pitchFamily="18" charset="0"/>
                <a:cs typeface="Aptos" panose="020B0004020202020204" pitchFamily="34" charset="0"/>
              </a:rPr>
              <a:t>* Immediate and unlimited access to </a:t>
            </a:r>
            <a:r>
              <a:rPr lang="en-GB" sz="1800" b="1" i="1" dirty="0">
                <a:effectLst/>
                <a:latin typeface="Aptos" panose="020B0004020202020204" pitchFamily="34" charset="0"/>
                <a:ea typeface="Times New Roman" panose="02020603050405020304" pitchFamily="18" charset="0"/>
                <a:cs typeface="Aptos" panose="020B0004020202020204" pitchFamily="34" charset="0"/>
              </a:rPr>
              <a:t>Primary Quiz</a:t>
            </a:r>
            <a:r>
              <a:rPr lang="en-GB" sz="1800" dirty="0">
                <a:effectLst/>
                <a:latin typeface="Aptos" panose="020B0004020202020204" pitchFamily="34" charset="0"/>
                <a:ea typeface="Times New Roman" panose="02020603050405020304" pitchFamily="18" charset="0"/>
                <a:cs typeface="Aptos" panose="020B0004020202020204" pitchFamily="34" charset="0"/>
              </a:rPr>
              <a:t>, starting today.</a:t>
            </a:r>
            <a:endParaRPr lang="en-US" sz="2400" b="1" dirty="0"/>
          </a:p>
        </p:txBody>
      </p:sp>
      <p:sp>
        <p:nvSpPr>
          <p:cNvPr id="6" name="TextBox 5">
            <a:extLst>
              <a:ext uri="{FF2B5EF4-FFF2-40B4-BE49-F238E27FC236}">
                <a16:creationId xmlns:a16="http://schemas.microsoft.com/office/drawing/2014/main" id="{9801F9EA-7030-2B94-FB5A-9DF0A587B5BE}"/>
              </a:ext>
            </a:extLst>
          </p:cNvPr>
          <p:cNvSpPr txBox="1"/>
          <p:nvPr/>
        </p:nvSpPr>
        <p:spPr>
          <a:xfrm>
            <a:off x="444079" y="328221"/>
            <a:ext cx="9936054" cy="707886"/>
          </a:xfrm>
          <a:prstGeom prst="rect">
            <a:avLst/>
          </a:prstGeom>
          <a:noFill/>
        </p:spPr>
        <p:txBody>
          <a:bodyPr wrap="square" rtlCol="0">
            <a:spAutoFit/>
          </a:bodyPr>
          <a:lstStyle/>
          <a:p>
            <a:r>
              <a:rPr lang="en-US" sz="4000" b="1" dirty="0">
                <a:solidFill>
                  <a:srgbClr val="7655FF"/>
                </a:solidFill>
              </a:rPr>
              <a:t>Primary Quiz for Webinar Attendees</a:t>
            </a:r>
            <a:endParaRPr lang="en-GB" sz="4000" b="1" dirty="0">
              <a:solidFill>
                <a:srgbClr val="7655FF"/>
              </a:solidFill>
            </a:endParaRPr>
          </a:p>
        </p:txBody>
      </p:sp>
      <p:grpSp>
        <p:nvGrpSpPr>
          <p:cNvPr id="11" name="Group 10">
            <a:extLst>
              <a:ext uri="{FF2B5EF4-FFF2-40B4-BE49-F238E27FC236}">
                <a16:creationId xmlns:a16="http://schemas.microsoft.com/office/drawing/2014/main" id="{D4A6431F-D8E2-31F2-8652-3B32A6598110}"/>
              </a:ext>
            </a:extLst>
          </p:cNvPr>
          <p:cNvGrpSpPr/>
          <p:nvPr/>
        </p:nvGrpSpPr>
        <p:grpSpPr>
          <a:xfrm>
            <a:off x="10291865" y="674879"/>
            <a:ext cx="1485240" cy="4568335"/>
            <a:chOff x="9087312" y="373315"/>
            <a:chExt cx="2651069" cy="6054141"/>
          </a:xfrm>
        </p:grpSpPr>
        <p:pic>
          <p:nvPicPr>
            <p:cNvPr id="10" name="Picture 9">
              <a:extLst>
                <a:ext uri="{FF2B5EF4-FFF2-40B4-BE49-F238E27FC236}">
                  <a16:creationId xmlns:a16="http://schemas.microsoft.com/office/drawing/2014/main" id="{C567950C-8CAF-3D59-2251-3DE9665CA3E1}"/>
                </a:ext>
              </a:extLst>
            </p:cNvPr>
            <p:cNvPicPr>
              <a:picLocks noChangeAspect="1"/>
            </p:cNvPicPr>
            <p:nvPr/>
          </p:nvPicPr>
          <p:blipFill>
            <a:blip r:embed="rId2"/>
            <a:srcRect/>
            <a:stretch/>
          </p:blipFill>
          <p:spPr>
            <a:xfrm rot="120000">
              <a:off x="9106923" y="373315"/>
              <a:ext cx="2613049" cy="1647319"/>
            </a:xfrm>
            <a:prstGeom prst="rect">
              <a:avLst/>
            </a:prstGeom>
            <a:ln>
              <a:solidFill>
                <a:schemeClr val="tx1"/>
              </a:solidFill>
            </a:ln>
          </p:spPr>
        </p:pic>
        <p:pic>
          <p:nvPicPr>
            <p:cNvPr id="9" name="Picture 8">
              <a:extLst>
                <a:ext uri="{FF2B5EF4-FFF2-40B4-BE49-F238E27FC236}">
                  <a16:creationId xmlns:a16="http://schemas.microsoft.com/office/drawing/2014/main" id="{1E8A4BCC-ED42-682F-D1F7-2643FF23DEC9}"/>
                </a:ext>
              </a:extLst>
            </p:cNvPr>
            <p:cNvPicPr>
              <a:picLocks noChangeAspect="1"/>
            </p:cNvPicPr>
            <p:nvPr/>
          </p:nvPicPr>
          <p:blipFill>
            <a:blip r:embed="rId3"/>
            <a:srcRect/>
            <a:stretch/>
          </p:blipFill>
          <p:spPr>
            <a:xfrm rot="21480000">
              <a:off x="9087998" y="1976917"/>
              <a:ext cx="2632379" cy="1624451"/>
            </a:xfrm>
            <a:prstGeom prst="rect">
              <a:avLst/>
            </a:prstGeom>
            <a:ln>
              <a:solidFill>
                <a:schemeClr val="tx1"/>
              </a:solidFill>
            </a:ln>
          </p:spPr>
        </p:pic>
        <p:pic>
          <p:nvPicPr>
            <p:cNvPr id="8" name="Picture 7">
              <a:extLst>
                <a:ext uri="{FF2B5EF4-FFF2-40B4-BE49-F238E27FC236}">
                  <a16:creationId xmlns:a16="http://schemas.microsoft.com/office/drawing/2014/main" id="{294771CC-183F-8B67-AB5D-722B8DFB3334}"/>
                </a:ext>
              </a:extLst>
            </p:cNvPr>
            <p:cNvPicPr>
              <a:picLocks noChangeAspect="1"/>
            </p:cNvPicPr>
            <p:nvPr/>
          </p:nvPicPr>
          <p:blipFill>
            <a:blip r:embed="rId4"/>
            <a:srcRect/>
            <a:stretch/>
          </p:blipFill>
          <p:spPr>
            <a:xfrm rot="120000">
              <a:off x="9106002" y="3474449"/>
              <a:ext cx="2632379" cy="1594976"/>
            </a:xfrm>
            <a:prstGeom prst="rect">
              <a:avLst/>
            </a:prstGeom>
            <a:ln>
              <a:solidFill>
                <a:schemeClr val="tx1"/>
              </a:solidFill>
            </a:ln>
          </p:spPr>
        </p:pic>
        <p:pic>
          <p:nvPicPr>
            <p:cNvPr id="12" name="Picture 11" descr="A screenshot of a math game&#10;&#10;Description automatically generated">
              <a:extLst>
                <a:ext uri="{FF2B5EF4-FFF2-40B4-BE49-F238E27FC236}">
                  <a16:creationId xmlns:a16="http://schemas.microsoft.com/office/drawing/2014/main" id="{B9D5F759-8877-78F7-3B71-820B59D68088}"/>
                </a:ext>
              </a:extLst>
            </p:cNvPr>
            <p:cNvPicPr>
              <a:picLocks noChangeAspect="1"/>
            </p:cNvPicPr>
            <p:nvPr/>
          </p:nvPicPr>
          <p:blipFill>
            <a:blip r:embed="rId5"/>
            <a:stretch>
              <a:fillRect/>
            </a:stretch>
          </p:blipFill>
          <p:spPr>
            <a:xfrm rot="21480000">
              <a:off x="9087312" y="4842365"/>
              <a:ext cx="2632379" cy="1585091"/>
            </a:xfrm>
            <a:prstGeom prst="rect">
              <a:avLst/>
            </a:prstGeom>
            <a:ln>
              <a:solidFill>
                <a:schemeClr val="tx1"/>
              </a:solidFill>
            </a:ln>
          </p:spPr>
        </p:pic>
      </p:grpSp>
      <p:grpSp>
        <p:nvGrpSpPr>
          <p:cNvPr id="13" name="Group 12">
            <a:extLst>
              <a:ext uri="{FF2B5EF4-FFF2-40B4-BE49-F238E27FC236}">
                <a16:creationId xmlns:a16="http://schemas.microsoft.com/office/drawing/2014/main" id="{D80F08C8-6443-A4E0-E4C9-3DAC391F8705}"/>
              </a:ext>
            </a:extLst>
          </p:cNvPr>
          <p:cNvGrpSpPr/>
          <p:nvPr/>
        </p:nvGrpSpPr>
        <p:grpSpPr>
          <a:xfrm>
            <a:off x="5205793" y="5297582"/>
            <a:ext cx="6591009" cy="1185123"/>
            <a:chOff x="-928878" y="3310315"/>
            <a:chExt cx="9844876" cy="1655229"/>
          </a:xfrm>
        </p:grpSpPr>
        <p:pic>
          <p:nvPicPr>
            <p:cNvPr id="14" name="Picture 13">
              <a:extLst>
                <a:ext uri="{FF2B5EF4-FFF2-40B4-BE49-F238E27FC236}">
                  <a16:creationId xmlns:a16="http://schemas.microsoft.com/office/drawing/2014/main" id="{2868CEB4-E34E-3546-CC1B-B2CBD3CC2414}"/>
                </a:ext>
              </a:extLst>
            </p:cNvPr>
            <p:cNvPicPr>
              <a:picLocks noChangeAspect="1"/>
            </p:cNvPicPr>
            <p:nvPr/>
          </p:nvPicPr>
          <p:blipFill>
            <a:blip r:embed="rId6"/>
            <a:srcRect/>
            <a:stretch/>
          </p:blipFill>
          <p:spPr>
            <a:xfrm rot="21480000">
              <a:off x="-928878" y="3310315"/>
              <a:ext cx="2512923" cy="1651239"/>
            </a:xfrm>
            <a:prstGeom prst="rect">
              <a:avLst/>
            </a:prstGeom>
            <a:ln>
              <a:solidFill>
                <a:schemeClr val="tx1"/>
              </a:solidFill>
            </a:ln>
          </p:spPr>
        </p:pic>
        <p:pic>
          <p:nvPicPr>
            <p:cNvPr id="15" name="Picture 14">
              <a:extLst>
                <a:ext uri="{FF2B5EF4-FFF2-40B4-BE49-F238E27FC236}">
                  <a16:creationId xmlns:a16="http://schemas.microsoft.com/office/drawing/2014/main" id="{4501190C-56C3-4865-AC74-ECED6F3F8BDB}"/>
                </a:ext>
              </a:extLst>
            </p:cNvPr>
            <p:cNvPicPr>
              <a:picLocks noChangeAspect="1"/>
            </p:cNvPicPr>
            <p:nvPr/>
          </p:nvPicPr>
          <p:blipFill>
            <a:blip r:embed="rId7"/>
            <a:srcRect/>
            <a:stretch/>
          </p:blipFill>
          <p:spPr>
            <a:xfrm rot="120000">
              <a:off x="1596854" y="3350225"/>
              <a:ext cx="2420952" cy="1615319"/>
            </a:xfrm>
            <a:prstGeom prst="rect">
              <a:avLst/>
            </a:prstGeom>
            <a:ln>
              <a:solidFill>
                <a:schemeClr val="tx1"/>
              </a:solidFill>
            </a:ln>
          </p:spPr>
        </p:pic>
        <p:pic>
          <p:nvPicPr>
            <p:cNvPr id="16" name="Picture 15">
              <a:extLst>
                <a:ext uri="{FF2B5EF4-FFF2-40B4-BE49-F238E27FC236}">
                  <a16:creationId xmlns:a16="http://schemas.microsoft.com/office/drawing/2014/main" id="{B27A8F09-ED09-073D-A37C-092547171F0B}"/>
                </a:ext>
              </a:extLst>
            </p:cNvPr>
            <p:cNvPicPr>
              <a:picLocks noChangeAspect="1"/>
            </p:cNvPicPr>
            <p:nvPr/>
          </p:nvPicPr>
          <p:blipFill>
            <a:blip r:embed="rId8"/>
            <a:srcRect/>
            <a:stretch/>
          </p:blipFill>
          <p:spPr>
            <a:xfrm rot="21480000">
              <a:off x="4075967" y="3345918"/>
              <a:ext cx="2545126" cy="1582256"/>
            </a:xfrm>
            <a:prstGeom prst="rect">
              <a:avLst/>
            </a:prstGeom>
            <a:ln>
              <a:solidFill>
                <a:schemeClr val="tx1"/>
              </a:solidFill>
            </a:ln>
          </p:spPr>
        </p:pic>
        <p:pic>
          <p:nvPicPr>
            <p:cNvPr id="17" name="Picture 16">
              <a:extLst>
                <a:ext uri="{FF2B5EF4-FFF2-40B4-BE49-F238E27FC236}">
                  <a16:creationId xmlns:a16="http://schemas.microsoft.com/office/drawing/2014/main" id="{286E9B6A-A08C-8667-67C9-F5A09E9059B2}"/>
                </a:ext>
              </a:extLst>
            </p:cNvPr>
            <p:cNvPicPr>
              <a:picLocks noChangeAspect="1"/>
            </p:cNvPicPr>
            <p:nvPr/>
          </p:nvPicPr>
          <p:blipFill>
            <a:blip r:embed="rId9"/>
            <a:srcRect/>
            <a:stretch/>
          </p:blipFill>
          <p:spPr>
            <a:xfrm rot="120000">
              <a:off x="6634949" y="3330427"/>
              <a:ext cx="2281049" cy="1628180"/>
            </a:xfrm>
            <a:prstGeom prst="rect">
              <a:avLst/>
            </a:prstGeom>
            <a:ln>
              <a:solidFill>
                <a:schemeClr val="tx1"/>
              </a:solidFill>
            </a:ln>
          </p:spPr>
        </p:pic>
      </p:grpSp>
      <p:sp>
        <p:nvSpPr>
          <p:cNvPr id="18" name="TextBox 17">
            <a:extLst>
              <a:ext uri="{FF2B5EF4-FFF2-40B4-BE49-F238E27FC236}">
                <a16:creationId xmlns:a16="http://schemas.microsoft.com/office/drawing/2014/main" id="{3C10989B-193D-2441-89B0-E003C7B4F464}"/>
              </a:ext>
            </a:extLst>
          </p:cNvPr>
          <p:cNvSpPr txBox="1"/>
          <p:nvPr/>
        </p:nvSpPr>
        <p:spPr>
          <a:xfrm>
            <a:off x="586332" y="1159218"/>
            <a:ext cx="9433307" cy="3785652"/>
          </a:xfrm>
          <a:prstGeom prst="rect">
            <a:avLst/>
          </a:prstGeom>
          <a:noFill/>
        </p:spPr>
        <p:txBody>
          <a:bodyPr wrap="square" rtlCol="0">
            <a:spAutoFit/>
          </a:bodyPr>
          <a:lstStyle/>
          <a:p>
            <a:r>
              <a:rPr lang="en-US" b="1" dirty="0">
                <a:latin typeface="Aptos" panose="020B0004020202020204" pitchFamily="34" charset="0"/>
              </a:rPr>
              <a:t>1. CLAIM A FREE TRIAL – 14 DAYS OF UNLIMITED ACCESS (INCREASED FROM 7)</a:t>
            </a:r>
          </a:p>
          <a:p>
            <a:endParaRPr lang="en-US" b="1" dirty="0">
              <a:latin typeface="Aptos" panose="020B0004020202020204" pitchFamily="34" charset="0"/>
            </a:endParaRPr>
          </a:p>
          <a:p>
            <a:r>
              <a:rPr lang="en-US" b="1" dirty="0">
                <a:latin typeface="Aptos" panose="020B0004020202020204" pitchFamily="34" charset="0"/>
              </a:rPr>
              <a:t>2. BOOK A 15 MINUTE DEMO AND GET PRIMARY QUIZ FREE FOR A MONTH</a:t>
            </a:r>
          </a:p>
          <a:p>
            <a:endParaRPr lang="en-US" dirty="0">
              <a:latin typeface="Aptos" panose="020B0004020202020204" pitchFamily="34" charset="0"/>
            </a:endParaRPr>
          </a:p>
          <a:p>
            <a:r>
              <a:rPr lang="en-US" b="1" dirty="0">
                <a:latin typeface="Aptos" panose="020B0004020202020204" pitchFamily="34" charset="0"/>
              </a:rPr>
              <a:t>3. BUY PRIMARY QUIZ FOR YOUR SCHOOL AT DISCOUNTED PRICES</a:t>
            </a:r>
          </a:p>
          <a:p>
            <a:pPr marL="285750" indent="-285750">
              <a:buFont typeface="Arial" panose="020B0604020202020204" pitchFamily="34" charset="0"/>
              <a:buChar char="•"/>
            </a:pPr>
            <a:r>
              <a:rPr lang="en-US" sz="1600" b="1" dirty="0">
                <a:latin typeface="Aptos" panose="020B0004020202020204" pitchFamily="34" charset="0"/>
              </a:rPr>
              <a:t>Receive a 20% discount off a one-year </a:t>
            </a:r>
            <a:r>
              <a:rPr lang="en-US" sz="1600" b="1" i="1" dirty="0">
                <a:latin typeface="Aptos" panose="020B0004020202020204" pitchFamily="34" charset="0"/>
              </a:rPr>
              <a:t>Primary Quiz </a:t>
            </a:r>
            <a:r>
              <a:rPr lang="en-US" sz="1600" b="1" dirty="0">
                <a:latin typeface="Aptos" panose="020B0004020202020204" pitchFamily="34" charset="0"/>
              </a:rPr>
              <a:t>subscription. (£395 instead of £495!)</a:t>
            </a:r>
          </a:p>
          <a:p>
            <a:pPr marL="285750" indent="-285750">
              <a:buFont typeface="Arial" panose="020B0604020202020204" pitchFamily="34" charset="0"/>
              <a:buChar char="•"/>
            </a:pPr>
            <a:r>
              <a:rPr lang="en-US" sz="1600" b="1" dirty="0">
                <a:latin typeface="Aptos" panose="020B0004020202020204" pitchFamily="34" charset="0"/>
              </a:rPr>
              <a:t>Three years of </a:t>
            </a:r>
            <a:r>
              <a:rPr lang="en-US" sz="1600" b="1" i="1" dirty="0">
                <a:latin typeface="Aptos" panose="020B0004020202020204" pitchFamily="34" charset="0"/>
              </a:rPr>
              <a:t>Primary Quiz </a:t>
            </a:r>
            <a:r>
              <a:rPr lang="en-US" sz="1600" b="1" dirty="0">
                <a:latin typeface="Aptos" panose="020B0004020202020204" pitchFamily="34" charset="0"/>
              </a:rPr>
              <a:t>for just £1035 (reduced from £1185)</a:t>
            </a:r>
          </a:p>
          <a:p>
            <a:pPr marL="285750" indent="-285750">
              <a:buFont typeface="Arial" panose="020B0604020202020204" pitchFamily="34" charset="0"/>
              <a:buChar char="•"/>
            </a:pPr>
            <a:r>
              <a:rPr lang="en-US" sz="1600" b="1" dirty="0">
                <a:latin typeface="Aptos" panose="020B0004020202020204" pitchFamily="34" charset="0"/>
              </a:rPr>
              <a:t>Get the rest of the summer term for free.</a:t>
            </a:r>
          </a:p>
          <a:p>
            <a:pPr marL="285750" indent="-285750">
              <a:buFont typeface="Arial" panose="020B0604020202020204" pitchFamily="34" charset="0"/>
              <a:buChar char="•"/>
            </a:pPr>
            <a:r>
              <a:rPr lang="en-US" sz="1600" b="1" dirty="0">
                <a:latin typeface="Aptos" panose="020B0004020202020204" pitchFamily="34" charset="0"/>
              </a:rPr>
              <a:t>Special rates for small schools, Infant schools and MATs.</a:t>
            </a:r>
          </a:p>
          <a:p>
            <a:pPr marL="285750" indent="-285750">
              <a:buFont typeface="Arial" panose="020B0604020202020204" pitchFamily="34" charset="0"/>
              <a:buChar char="•"/>
            </a:pPr>
            <a:r>
              <a:rPr lang="en-US" sz="1600" b="1" dirty="0">
                <a:latin typeface="Aptos" panose="020B0004020202020204" pitchFamily="34" charset="0"/>
              </a:rPr>
              <a:t>Get a free staff meeting on </a:t>
            </a:r>
            <a:r>
              <a:rPr lang="en-US" sz="1600" b="1" i="1" dirty="0">
                <a:latin typeface="Aptos" panose="020B0004020202020204" pitchFamily="34" charset="0"/>
              </a:rPr>
              <a:t>The Science of Successful Learning</a:t>
            </a:r>
            <a:r>
              <a:rPr lang="en-US" sz="1600" b="1" dirty="0">
                <a:latin typeface="Aptos" panose="020B0004020202020204" pitchFamily="34" charset="0"/>
              </a:rPr>
              <a:t>.</a:t>
            </a:r>
          </a:p>
          <a:p>
            <a:endParaRPr lang="en-US" sz="1600" b="1" dirty="0">
              <a:latin typeface="Aptos" panose="020B0004020202020204" pitchFamily="34" charset="0"/>
            </a:endParaRPr>
          </a:p>
          <a:p>
            <a:r>
              <a:rPr lang="en-US" dirty="0">
                <a:latin typeface="Aptos" panose="020B0004020202020204" pitchFamily="34" charset="0"/>
              </a:rPr>
              <a:t>Email </a:t>
            </a:r>
            <a:r>
              <a:rPr lang="en-US" dirty="0">
                <a:latin typeface="Aptos" panose="020B0004020202020204" pitchFamily="34" charset="0"/>
                <a:hlinkClick r:id="rId10"/>
              </a:rPr>
              <a:t>conal@primaryquiz.com</a:t>
            </a:r>
            <a:r>
              <a:rPr lang="en-US" dirty="0">
                <a:latin typeface="Aptos" panose="020B0004020202020204" pitchFamily="34" charset="0"/>
              </a:rPr>
              <a:t> for further information on any of the above. </a:t>
            </a:r>
          </a:p>
          <a:p>
            <a:endParaRPr lang="en-GB" dirty="0">
              <a:latin typeface="Aptos" panose="020B0004020202020204" pitchFamily="34" charset="0"/>
            </a:endParaRPr>
          </a:p>
          <a:p>
            <a:r>
              <a:rPr lang="en-GB" dirty="0">
                <a:latin typeface="Aptos" panose="020B0004020202020204" pitchFamily="34" charset="0"/>
              </a:rPr>
              <a:t>        </a:t>
            </a:r>
            <a:endParaRPr lang="en-US" dirty="0">
              <a:latin typeface="Aptos" panose="020B0004020202020204" pitchFamily="34" charset="0"/>
            </a:endParaRPr>
          </a:p>
        </p:txBody>
      </p:sp>
      <p:pic>
        <p:nvPicPr>
          <p:cNvPr id="19" name="Picture 18" descr="Graphical user interface, application&#10;&#10;Description automatically generated">
            <a:extLst>
              <a:ext uri="{FF2B5EF4-FFF2-40B4-BE49-F238E27FC236}">
                <a16:creationId xmlns:a16="http://schemas.microsoft.com/office/drawing/2014/main" id="{F9991ECC-E1F2-275F-DC69-013BB2CCC737}"/>
              </a:ext>
            </a:extLst>
          </p:cNvPr>
          <p:cNvPicPr>
            <a:picLocks noChangeAspect="1"/>
          </p:cNvPicPr>
          <p:nvPr/>
        </p:nvPicPr>
        <p:blipFill>
          <a:blip r:embed="rId11"/>
          <a:stretch>
            <a:fillRect/>
          </a:stretch>
        </p:blipFill>
        <p:spPr>
          <a:xfrm>
            <a:off x="739036" y="5698782"/>
            <a:ext cx="4086002" cy="786555"/>
          </a:xfrm>
          <a:prstGeom prst="rect">
            <a:avLst/>
          </a:prstGeom>
        </p:spPr>
      </p:pic>
    </p:spTree>
    <p:extLst>
      <p:ext uri="{BB962C8B-B14F-4D97-AF65-F5344CB8AC3E}">
        <p14:creationId xmlns:p14="http://schemas.microsoft.com/office/powerpoint/2010/main" val="249016064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7655FF"/>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8708BF-C2EF-280A-CC32-1D483BA5559D}"/>
              </a:ext>
            </a:extLst>
          </p:cNvPr>
          <p:cNvSpPr>
            <a:spLocks noGrp="1"/>
          </p:cNvSpPr>
          <p:nvPr>
            <p:ph idx="1"/>
          </p:nvPr>
        </p:nvSpPr>
        <p:spPr>
          <a:xfrm>
            <a:off x="147782" y="149643"/>
            <a:ext cx="11896436" cy="6539345"/>
          </a:xfrm>
          <a:solidFill>
            <a:schemeClr val="bg1"/>
          </a:solidFill>
        </p:spPr>
        <p:txBody>
          <a:bodyPr/>
          <a:lstStyle/>
          <a:p>
            <a:pPr marL="0" indent="0">
              <a:buNone/>
            </a:pPr>
            <a:endParaRPr lang="en-US" dirty="0"/>
          </a:p>
          <a:p>
            <a:pPr marL="0" indent="0">
              <a:buNone/>
            </a:pPr>
            <a:endParaRPr lang="en-GB" dirty="0"/>
          </a:p>
          <a:p>
            <a:pPr marL="0" indent="0">
              <a:buNone/>
            </a:pPr>
            <a:endParaRPr lang="en-GB" dirty="0"/>
          </a:p>
          <a:p>
            <a:pPr marL="0" indent="0">
              <a:buNone/>
            </a:pPr>
            <a:endParaRPr lang="en-GB" dirty="0"/>
          </a:p>
          <a:p>
            <a:pPr marL="0" indent="0" algn="ctr">
              <a:buNone/>
            </a:pPr>
            <a:endParaRPr lang="en-GB" dirty="0"/>
          </a:p>
          <a:p>
            <a:pPr marL="0" indent="0" algn="ctr">
              <a:buNone/>
            </a:pPr>
            <a:endParaRPr lang="en-GB" dirty="0"/>
          </a:p>
          <a:p>
            <a:pPr marL="0" indent="0" algn="ctr">
              <a:buNone/>
            </a:pPr>
            <a:r>
              <a:rPr lang="en-GB" dirty="0"/>
              <a:t>Email: </a:t>
            </a:r>
            <a:r>
              <a:rPr lang="en-GB" dirty="0">
                <a:hlinkClick r:id="rId2"/>
              </a:rPr>
              <a:t>conal@primaryquiz.com</a:t>
            </a:r>
            <a:endParaRPr lang="en-GB" dirty="0"/>
          </a:p>
          <a:p>
            <a:pPr marL="0" indent="0" algn="ctr">
              <a:buNone/>
            </a:pPr>
            <a:r>
              <a:rPr lang="en-GB" dirty="0"/>
              <a:t>Tel: 01244 735110 </a:t>
            </a:r>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928ED36C-F0A1-9A56-FA38-7CC41F60AD1A}"/>
              </a:ext>
            </a:extLst>
          </p:cNvPr>
          <p:cNvPicPr>
            <a:picLocks noChangeAspect="1"/>
          </p:cNvPicPr>
          <p:nvPr/>
        </p:nvPicPr>
        <p:blipFill>
          <a:blip r:embed="rId3"/>
          <a:srcRect/>
          <a:stretch/>
        </p:blipFill>
        <p:spPr>
          <a:xfrm>
            <a:off x="8597634" y="6014184"/>
            <a:ext cx="3329277" cy="645533"/>
          </a:xfrm>
          <a:prstGeom prst="rect">
            <a:avLst/>
          </a:prstGeom>
        </p:spPr>
      </p:pic>
      <p:grpSp>
        <p:nvGrpSpPr>
          <p:cNvPr id="32" name="Group 31">
            <a:extLst>
              <a:ext uri="{FF2B5EF4-FFF2-40B4-BE49-F238E27FC236}">
                <a16:creationId xmlns:a16="http://schemas.microsoft.com/office/drawing/2014/main" id="{7D178A0E-E52D-3A63-2D13-0BF27A64CB67}"/>
              </a:ext>
            </a:extLst>
          </p:cNvPr>
          <p:cNvGrpSpPr/>
          <p:nvPr/>
        </p:nvGrpSpPr>
        <p:grpSpPr>
          <a:xfrm>
            <a:off x="339258" y="284815"/>
            <a:ext cx="9202674" cy="2035285"/>
            <a:chOff x="3023240" y="-33168"/>
            <a:chExt cx="11153395" cy="2699582"/>
          </a:xfrm>
        </p:grpSpPr>
        <p:pic>
          <p:nvPicPr>
            <p:cNvPr id="33" name="Graphic 32">
              <a:extLst>
                <a:ext uri="{FF2B5EF4-FFF2-40B4-BE49-F238E27FC236}">
                  <a16:creationId xmlns:a16="http://schemas.microsoft.com/office/drawing/2014/main" id="{00A27A06-EFCE-8DE1-CE0A-14E4190759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3240" y="-33168"/>
              <a:ext cx="2424113" cy="2014403"/>
            </a:xfrm>
            <a:prstGeom prst="rect">
              <a:avLst/>
            </a:prstGeom>
          </p:spPr>
        </p:pic>
        <p:sp>
          <p:nvSpPr>
            <p:cNvPr id="34" name="Title 1">
              <a:extLst>
                <a:ext uri="{FF2B5EF4-FFF2-40B4-BE49-F238E27FC236}">
                  <a16:creationId xmlns:a16="http://schemas.microsoft.com/office/drawing/2014/main" id="{02901C9E-642F-0A49-9FED-F1B358260FA1}"/>
                </a:ext>
              </a:extLst>
            </p:cNvPr>
            <p:cNvSpPr txBox="1">
              <a:spLocks/>
            </p:cNvSpPr>
            <p:nvPr/>
          </p:nvSpPr>
          <p:spPr>
            <a:xfrm>
              <a:off x="5577606" y="1981235"/>
              <a:ext cx="8599029" cy="685179"/>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Interested in booking this training for your school, MAT or cluster?</a:t>
              </a:r>
              <a:endParaRPr lang="en-GB" sz="3600" b="1" dirty="0"/>
            </a:p>
          </p:txBody>
        </p:sp>
      </p:grpSp>
      <p:pic>
        <p:nvPicPr>
          <p:cNvPr id="37" name="Picture 36" descr="A picture containing chat or text message&#10;&#10;Description automatically generated">
            <a:extLst>
              <a:ext uri="{FF2B5EF4-FFF2-40B4-BE49-F238E27FC236}">
                <a16:creationId xmlns:a16="http://schemas.microsoft.com/office/drawing/2014/main" id="{3753DBDD-26AD-1FFC-981B-C737C0948E1E}"/>
              </a:ext>
            </a:extLst>
          </p:cNvPr>
          <p:cNvPicPr>
            <a:picLocks noChangeAspect="1"/>
          </p:cNvPicPr>
          <p:nvPr/>
        </p:nvPicPr>
        <p:blipFill>
          <a:blip r:embed="rId5"/>
          <a:stretch>
            <a:fillRect/>
          </a:stretch>
        </p:blipFill>
        <p:spPr>
          <a:xfrm>
            <a:off x="10682515" y="416881"/>
            <a:ext cx="1170227" cy="886447"/>
          </a:xfrm>
          <a:prstGeom prst="rect">
            <a:avLst/>
          </a:prstGeom>
          <a:ln>
            <a:noFill/>
          </a:ln>
        </p:spPr>
      </p:pic>
    </p:spTree>
    <p:extLst>
      <p:ext uri="{BB962C8B-B14F-4D97-AF65-F5344CB8AC3E}">
        <p14:creationId xmlns:p14="http://schemas.microsoft.com/office/powerpoint/2010/main" val="33312376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36</TotalTime>
  <Words>2462</Words>
  <Application>Microsoft Office PowerPoint</Application>
  <PresentationFormat>Widescreen</PresentationFormat>
  <Paragraphs>327</Paragraphs>
  <Slides>50</Slides>
  <Notes>0</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Abadi</vt:lpstr>
      <vt:lpstr>Aptos</vt:lpstr>
      <vt:lpstr>Aptos Display</vt:lpstr>
      <vt:lpstr>Aptos Narrow</vt:lpstr>
      <vt:lpstr>Arial</vt:lpstr>
      <vt:lpstr>Calibri</vt:lpstr>
      <vt:lpstr>Roboto</vt:lpstr>
      <vt:lpstr>Tahoma</vt:lpstr>
      <vt:lpstr>Office Theme</vt:lpstr>
      <vt:lpstr> The Science  of Successful Learning    Conal Holmes    conal@primaryquiz.com </vt:lpstr>
      <vt:lpstr> Seven reasons why…  </vt:lpstr>
      <vt:lpstr>          </vt:lpstr>
      <vt:lpstr>          </vt:lpstr>
      <vt:lpstr>   </vt:lpstr>
      <vt:lpstr>   </vt:lpstr>
      <vt:lpstr>   </vt:lpstr>
      <vt:lpstr>   </vt:lpstr>
      <vt:lpstr>   </vt:lpstr>
      <vt:lpstr>   </vt:lpstr>
      <vt:lpstr>   </vt:lpstr>
      <vt:lpstr>   </vt:lpstr>
      <vt:lpstr>   </vt:lpstr>
      <vt:lpstr>PowerPoint Presentation</vt:lpstr>
      <vt:lpstr>PowerPoint Presentation</vt:lpstr>
      <vt:lpstr>   </vt:lpstr>
      <vt:lpstr>   </vt:lpstr>
      <vt:lpstr>   </vt:lpstr>
      <vt:lpstr>   </vt:lpstr>
      <vt:lpstr>   </vt:lpstr>
      <vt:lpstr> Put them in alphabetical order…  </vt:lpstr>
      <vt:lpstr>   </vt:lpstr>
      <vt:lpstr> Put them into reverse alphabetical order.  </vt:lpstr>
      <vt:lpstr>   </vt:lpstr>
      <vt:lpstr>   </vt:lpstr>
      <vt:lpstr>    2148731295742386  </vt:lpstr>
      <vt:lpstr>    1066181219141939 </vt:lpstr>
      <vt:lpstr>   </vt:lpstr>
      <vt:lpstr>   </vt:lpstr>
      <vt:lpstr>   </vt:lpstr>
      <vt:lpstr>   </vt:lpstr>
      <vt:lpstr>   </vt:lpstr>
      <vt:lpstr>   </vt:lpstr>
      <vt:lpstr>   </vt:lpstr>
      <vt:lpstr>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Conal Holmes</dc:creator>
  <cp:lastModifiedBy>Conal Holmes</cp:lastModifiedBy>
  <cp:revision>4</cp:revision>
  <cp:lastPrinted>2025-06-24T12:17:39Z</cp:lastPrinted>
  <dcterms:created xsi:type="dcterms:W3CDTF">2024-09-23T10:15:05Z</dcterms:created>
  <dcterms:modified xsi:type="dcterms:W3CDTF">2026-04-29T09:57:24Z</dcterms:modified>
</cp:coreProperties>
</file>